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yrillic Bodoni Bold" charset="1" panose="02070803080506020303"/>
      <p:regular r:id="rId26"/>
    </p:embeddedFont>
    <p:embeddedFont>
      <p:font typeface="Poppins" charset="1" panose="00000500000000000000"/>
      <p:regular r:id="rId27"/>
    </p:embeddedFont>
    <p:embeddedFont>
      <p:font typeface="Cyrillic Bodoni Bold Italics" charset="1" panose="02070803080506090303"/>
      <p:regular r:id="rId28"/>
    </p:embeddedFont>
    <p:embeddedFont>
      <p:font typeface="Cyrillic Bodoni" charset="1" panose="02070603070506020303"/>
      <p:regular r:id="rId29"/>
    </p:embeddedFont>
    <p:embeddedFont>
      <p:font typeface="Cyrillic Bodoni Italics" charset="1" panose="02070603070506090303"/>
      <p:regular r:id="rId30"/>
    </p:embeddedFont>
    <p:embeddedFont>
      <p:font typeface="Poppins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jpe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8.jpeg" Type="http://schemas.openxmlformats.org/officeDocument/2006/relationships/image"/><Relationship Id="rId6" Target="../media/image29.jpeg" Type="http://schemas.openxmlformats.org/officeDocument/2006/relationships/image"/><Relationship Id="rId7" Target="../media/image30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12" Target="../media/image42.png" Type="http://schemas.openxmlformats.org/officeDocument/2006/relationships/image"/><Relationship Id="rId13" Target="../media/image43.svg" Type="http://schemas.openxmlformats.org/officeDocument/2006/relationships/image"/><Relationship Id="rId14" Target="../media/image44.png" Type="http://schemas.openxmlformats.org/officeDocument/2006/relationships/image"/><Relationship Id="rId15" Target="../media/image45.svg" Type="http://schemas.openxmlformats.org/officeDocument/2006/relationships/image"/><Relationship Id="rId16" Target="../media/image46.png" Type="http://schemas.openxmlformats.org/officeDocument/2006/relationships/image"/><Relationship Id="rId17" Target="../media/image3.png" Type="http://schemas.openxmlformats.org/officeDocument/2006/relationships/image"/><Relationship Id="rId18" Target="../media/image4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png" Type="http://schemas.openxmlformats.org/officeDocument/2006/relationships/image"/><Relationship Id="rId4" Target="../media/image49.png" Type="http://schemas.openxmlformats.org/officeDocument/2006/relationships/image"/><Relationship Id="rId5" Target="../media/image2.png" Type="http://schemas.openxmlformats.org/officeDocument/2006/relationships/image"/><Relationship Id="rId6" Target="../media/image50.png" Type="http://schemas.openxmlformats.org/officeDocument/2006/relationships/image"/><Relationship Id="rId7" Target="../media/image51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svg" Type="http://schemas.openxmlformats.org/officeDocument/2006/relationships/image"/><Relationship Id="rId2" Target="../media/image52.jpeg" Type="http://schemas.openxmlformats.org/officeDocument/2006/relationships/image"/><Relationship Id="rId3" Target="../media/image2.png" Type="http://schemas.openxmlformats.org/officeDocument/2006/relationships/image"/><Relationship Id="rId4" Target="../media/image53.jpeg" Type="http://schemas.openxmlformats.org/officeDocument/2006/relationships/image"/><Relationship Id="rId5" Target="../media/image54.png" Type="http://schemas.openxmlformats.org/officeDocument/2006/relationships/image"/><Relationship Id="rId6" Target="../media/image55.pn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5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jpeg" Type="http://schemas.openxmlformats.org/officeDocument/2006/relationships/image"/><Relationship Id="rId5" Target="../media/image8.jpeg" Type="http://schemas.openxmlformats.org/officeDocument/2006/relationships/image"/><Relationship Id="rId6" Target="../media/image9.jpe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07792"/>
            <a:ext cx="18288000" cy="9190523"/>
            <a:chOff x="0" y="0"/>
            <a:chExt cx="7581427" cy="381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581427" cy="3810000"/>
            </a:xfrm>
            <a:custGeom>
              <a:avLst/>
              <a:gdLst/>
              <a:ahLst/>
              <a:cxnLst/>
              <a:rect r="r" b="b" t="t" l="l"/>
              <a:pathLst>
                <a:path h="3810000" w="7581427">
                  <a:moveTo>
                    <a:pt x="0" y="1905000"/>
                  </a:moveTo>
                  <a:cubicBezTo>
                    <a:pt x="0" y="853440"/>
                    <a:pt x="1018944" y="0"/>
                    <a:pt x="2274428" y="0"/>
                  </a:cubicBezTo>
                  <a:lnTo>
                    <a:pt x="5306999" y="0"/>
                  </a:lnTo>
                  <a:cubicBezTo>
                    <a:pt x="6562483" y="0"/>
                    <a:pt x="7581427" y="853440"/>
                    <a:pt x="7581427" y="1905000"/>
                  </a:cubicBezTo>
                  <a:cubicBezTo>
                    <a:pt x="7581427" y="2956560"/>
                    <a:pt x="6562483" y="3810000"/>
                    <a:pt x="5306999" y="3810000"/>
                  </a:cubicBezTo>
                  <a:lnTo>
                    <a:pt x="2274428" y="3810000"/>
                  </a:lnTo>
                  <a:cubicBezTo>
                    <a:pt x="1018944" y="3810000"/>
                    <a:pt x="0" y="2956560"/>
                    <a:pt x="0" y="1905000"/>
                  </a:cubicBezTo>
                  <a:close/>
                </a:path>
              </a:pathLst>
            </a:custGeom>
            <a:blipFill>
              <a:blip r:embed="rId2"/>
              <a:stretch>
                <a:fillRect l="0" t="-5903" r="0" b="-590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5992602" y="222235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0" y="0"/>
                </a:moveTo>
                <a:lnTo>
                  <a:pt x="3141498" y="0"/>
                </a:lnTo>
                <a:lnTo>
                  <a:pt x="3141498" y="5660355"/>
                </a:lnTo>
                <a:lnTo>
                  <a:pt x="0" y="566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681241">
            <a:off x="15504452" y="412911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0" y="0"/>
                </a:moveTo>
                <a:lnTo>
                  <a:pt x="3141497" y="0"/>
                </a:lnTo>
                <a:lnTo>
                  <a:pt x="3141497" y="5660355"/>
                </a:lnTo>
                <a:lnTo>
                  <a:pt x="0" y="5660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850150" y="2277615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3141497" y="0"/>
                </a:moveTo>
                <a:lnTo>
                  <a:pt x="0" y="0"/>
                </a:lnTo>
                <a:lnTo>
                  <a:pt x="0" y="5660355"/>
                </a:lnTo>
                <a:lnTo>
                  <a:pt x="3141497" y="5660355"/>
                </a:lnTo>
                <a:lnTo>
                  <a:pt x="31414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662668">
            <a:off x="-367499" y="4129113"/>
            <a:ext cx="3141497" cy="5660355"/>
          </a:xfrm>
          <a:custGeom>
            <a:avLst/>
            <a:gdLst/>
            <a:ahLst/>
            <a:cxnLst/>
            <a:rect r="r" b="b" t="t" l="l"/>
            <a:pathLst>
              <a:path h="5660355" w="3141497">
                <a:moveTo>
                  <a:pt x="3141497" y="0"/>
                </a:moveTo>
                <a:lnTo>
                  <a:pt x="0" y="0"/>
                </a:lnTo>
                <a:lnTo>
                  <a:pt x="0" y="5660355"/>
                </a:lnTo>
                <a:lnTo>
                  <a:pt x="3141497" y="5660355"/>
                </a:lnTo>
                <a:lnTo>
                  <a:pt x="314149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20599" y="175039"/>
            <a:ext cx="7067564" cy="2463786"/>
            <a:chOff x="0" y="0"/>
            <a:chExt cx="9423418" cy="328504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3507179" y="997787"/>
              <a:ext cx="5916239" cy="1289474"/>
            </a:xfrm>
            <a:custGeom>
              <a:avLst/>
              <a:gdLst/>
              <a:ahLst/>
              <a:cxnLst/>
              <a:rect r="r" b="b" t="t" l="l"/>
              <a:pathLst>
                <a:path h="1289474" w="5916239">
                  <a:moveTo>
                    <a:pt x="0" y="0"/>
                  </a:moveTo>
                  <a:lnTo>
                    <a:pt x="5916239" y="0"/>
                  </a:lnTo>
                  <a:lnTo>
                    <a:pt x="5916239" y="1289474"/>
                  </a:lnTo>
                  <a:lnTo>
                    <a:pt x="0" y="128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63462" r="0" b="-195348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296537" cy="3285048"/>
            </a:xfrm>
            <a:custGeom>
              <a:avLst/>
              <a:gdLst/>
              <a:ahLst/>
              <a:cxnLst/>
              <a:rect r="r" b="b" t="t" l="l"/>
              <a:pathLst>
                <a:path h="3285048" w="3296537">
                  <a:moveTo>
                    <a:pt x="0" y="0"/>
                  </a:moveTo>
                  <a:lnTo>
                    <a:pt x="3296537" y="0"/>
                  </a:lnTo>
                  <a:lnTo>
                    <a:pt x="3296537" y="3285048"/>
                  </a:lnTo>
                  <a:lnTo>
                    <a:pt x="0" y="3285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2675" t="-7324" r="-25766" b="-41636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3909911" y="2431903"/>
            <a:ext cx="12672881" cy="1899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39"/>
              </a:lnSpc>
            </a:pPr>
            <a:r>
              <a:rPr lang="en-US" b="true" sz="7869" spc="55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From Farm to  Table - Freshness in Every Order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8459" y="-3193862"/>
            <a:ext cx="19606459" cy="5153774"/>
            <a:chOff x="0" y="0"/>
            <a:chExt cx="5163841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841" cy="1357373"/>
            </a:xfrm>
            <a:custGeom>
              <a:avLst/>
              <a:gdLst/>
              <a:ahLst/>
              <a:cxnLst/>
              <a:rect r="r" b="b" t="t" l="l"/>
              <a:pathLst>
                <a:path h="1357373" w="5163841">
                  <a:moveTo>
                    <a:pt x="0" y="0"/>
                  </a:moveTo>
                  <a:lnTo>
                    <a:pt x="5163841" y="0"/>
                  </a:lnTo>
                  <a:lnTo>
                    <a:pt x="5163841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63841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85493">
            <a:off x="16112180" y="9286450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7282654">
            <a:off x="1789432" y="920463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5493">
            <a:off x="16601368" y="9152258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5493">
            <a:off x="17157296" y="8964066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192465">
            <a:off x="16024842" y="3107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9155219">
            <a:off x="16177242" y="4631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332512">
            <a:off x="15790996" y="169728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2" y="1126994"/>
                </a:lnTo>
                <a:lnTo>
                  <a:pt x="625482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25897" y="6252048"/>
            <a:ext cx="5384852" cy="1019714"/>
            <a:chOff x="0" y="0"/>
            <a:chExt cx="1306004" cy="2473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46057" y="6252048"/>
            <a:ext cx="5384852" cy="1019714"/>
            <a:chOff x="0" y="0"/>
            <a:chExt cx="1306004" cy="2473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96537" y="6252048"/>
            <a:ext cx="5384852" cy="1019714"/>
            <a:chOff x="0" y="0"/>
            <a:chExt cx="1306004" cy="24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66905" y="2864715"/>
            <a:ext cx="4902837" cy="3000813"/>
          </a:xfrm>
          <a:custGeom>
            <a:avLst/>
            <a:gdLst/>
            <a:ahLst/>
            <a:cxnLst/>
            <a:rect r="r" b="b" t="t" l="l"/>
            <a:pathLst>
              <a:path h="3000813" w="4902837">
                <a:moveTo>
                  <a:pt x="0" y="0"/>
                </a:moveTo>
                <a:lnTo>
                  <a:pt x="4902837" y="0"/>
                </a:lnTo>
                <a:lnTo>
                  <a:pt x="4902837" y="3000813"/>
                </a:lnTo>
                <a:lnTo>
                  <a:pt x="0" y="300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9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477643" y="2582299"/>
            <a:ext cx="3332714" cy="3565645"/>
          </a:xfrm>
          <a:custGeom>
            <a:avLst/>
            <a:gdLst/>
            <a:ahLst/>
            <a:cxnLst/>
            <a:rect r="r" b="b" t="t" l="l"/>
            <a:pathLst>
              <a:path h="3565645" w="3332714">
                <a:moveTo>
                  <a:pt x="0" y="0"/>
                </a:moveTo>
                <a:lnTo>
                  <a:pt x="3332714" y="0"/>
                </a:lnTo>
                <a:lnTo>
                  <a:pt x="3332714" y="3565646"/>
                </a:lnTo>
                <a:lnTo>
                  <a:pt x="0" y="3565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620107" y="2582299"/>
            <a:ext cx="5384416" cy="3550593"/>
          </a:xfrm>
          <a:custGeom>
            <a:avLst/>
            <a:gdLst/>
            <a:ahLst/>
            <a:cxnLst/>
            <a:rect r="r" b="b" t="t" l="l"/>
            <a:pathLst>
              <a:path h="3550593" w="5384416">
                <a:moveTo>
                  <a:pt x="0" y="0"/>
                </a:moveTo>
                <a:lnTo>
                  <a:pt x="5384416" y="0"/>
                </a:lnTo>
                <a:lnTo>
                  <a:pt x="5384416" y="3550594"/>
                </a:lnTo>
                <a:lnTo>
                  <a:pt x="0" y="35505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285738" y="437335"/>
            <a:ext cx="9716524" cy="75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0"/>
              </a:lnSpc>
            </a:pPr>
            <a:r>
              <a:rPr lang="en-US" b="true" sz="6033" spc="42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Problem: Farmers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37940" y="1295816"/>
            <a:ext cx="9412120" cy="4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4"/>
              </a:lnSpc>
            </a:pP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Fi</a:t>
            </a: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elds in Crisis: </a:t>
            </a:r>
            <a:r>
              <a:rPr lang="en-US" sz="3885" i="true" spc="27">
                <a:solidFill>
                  <a:srgbClr val="FFFFFF"/>
                </a:solidFill>
                <a:latin typeface="Cyrillic Bodoni Italics"/>
                <a:ea typeface="Cyrillic Bodoni Italics"/>
                <a:cs typeface="Cyrillic Bodoni Italics"/>
                <a:sym typeface="Cyrillic Bodoni Italics"/>
              </a:rPr>
              <a:t>The Farmer’s Burden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2017" y="6464332"/>
            <a:ext cx="5308733" cy="6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Difficulty distributing to smaller </a:t>
            </a:r>
          </a:p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restaurants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5405" y="7520153"/>
            <a:ext cx="5721955" cy="223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Delivering to multiple restaurants is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challenging for farmers as it involves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time-consuming tasks such as packing, </a:t>
            </a:r>
          </a:p>
          <a:p>
            <a:pPr algn="ctr" marL="0" indent="0" lvl="0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sorting, and managing logistics</a:t>
            </a:r>
          </a:p>
          <a:p>
            <a:pPr algn="ctr" marL="0" indent="0" lvl="0">
              <a:lnSpc>
                <a:spcPts val="356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622176" y="6464332"/>
            <a:ext cx="5308733" cy="6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C</a:t>
            </a: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umbersome payment management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66463" y="7549705"/>
            <a:ext cx="6150480" cy="213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Issuing invoices and arranging for </a:t>
            </a:r>
          </a:p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payment collection is cumbersome when </a:t>
            </a:r>
          </a:p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you have multiple restaurants to manage, </a:t>
            </a:r>
          </a:p>
          <a:p>
            <a:pPr algn="ctr" marL="0" indent="0" lvl="0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not to mention late payments.</a:t>
            </a:r>
          </a:p>
          <a:p>
            <a:pPr algn="ctr" marL="0" indent="0" lvl="0">
              <a:lnSpc>
                <a:spcPts val="3438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2772656" y="6464332"/>
            <a:ext cx="5308733" cy="6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Har</a:t>
            </a: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d time accustoming to client’s </a:t>
            </a:r>
          </a:p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needs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69350" y="7539203"/>
            <a:ext cx="551534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It’s not easy for farmers to know </a:t>
            </a:r>
          </a:p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consumers’ demands &amp; get feedback of </a:t>
            </a:r>
          </a:p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their products. It’s also hard for farmers </a:t>
            </a:r>
          </a:p>
          <a:p>
            <a:pPr algn="ctr" marL="0" indent="0" lvl="0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to find out consumers’ preference.</a:t>
            </a:r>
          </a:p>
          <a:p>
            <a:pPr algn="ctr" marL="0" indent="0" lvl="0">
              <a:lnSpc>
                <a:spcPts val="3103"/>
              </a:lnSpc>
            </a:pPr>
          </a:p>
        </p:txBody>
      </p:sp>
      <p:grpSp>
        <p:nvGrpSpPr>
          <p:cNvPr name="Group 32" id="32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3462" r="0" b="-19534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675" t="-7324" r="-25766" b="-41636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663917" y="2799549"/>
            <a:ext cx="4720824" cy="820225"/>
            <a:chOff x="0" y="0"/>
            <a:chExt cx="1103814" cy="1917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3814" cy="191783"/>
            </a:xfrm>
            <a:custGeom>
              <a:avLst/>
              <a:gdLst/>
              <a:ahLst/>
              <a:cxnLst/>
              <a:rect r="r" b="b" t="t" l="l"/>
              <a:pathLst>
                <a:path h="191783" w="1103814">
                  <a:moveTo>
                    <a:pt x="95892" y="0"/>
                  </a:moveTo>
                  <a:lnTo>
                    <a:pt x="1007922" y="0"/>
                  </a:lnTo>
                  <a:cubicBezTo>
                    <a:pt x="1033354" y="0"/>
                    <a:pt x="1057745" y="10103"/>
                    <a:pt x="1075728" y="28086"/>
                  </a:cubicBezTo>
                  <a:cubicBezTo>
                    <a:pt x="1093711" y="46069"/>
                    <a:pt x="1103814" y="70460"/>
                    <a:pt x="1103814" y="95892"/>
                  </a:cubicBezTo>
                  <a:lnTo>
                    <a:pt x="1103814" y="95892"/>
                  </a:lnTo>
                  <a:cubicBezTo>
                    <a:pt x="1103814" y="148851"/>
                    <a:pt x="1060882" y="191783"/>
                    <a:pt x="1007922" y="191783"/>
                  </a:cubicBezTo>
                  <a:lnTo>
                    <a:pt x="95892" y="191783"/>
                  </a:lnTo>
                  <a:cubicBezTo>
                    <a:pt x="42932" y="191783"/>
                    <a:pt x="0" y="148851"/>
                    <a:pt x="0" y="95892"/>
                  </a:cubicBezTo>
                  <a:lnTo>
                    <a:pt x="0" y="95892"/>
                  </a:lnTo>
                  <a:cubicBezTo>
                    <a:pt x="0" y="42932"/>
                    <a:pt x="42932" y="0"/>
                    <a:pt x="9589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103814" cy="22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2349" y="1702355"/>
            <a:ext cx="5901081" cy="590108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19597" y="1889602"/>
            <a:ext cx="5526586" cy="5526586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2223" t="-41236" r="-40842" b="-4182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780122" y="5036971"/>
            <a:ext cx="2566465" cy="256646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877274" y="5157032"/>
            <a:ext cx="2364000" cy="23640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1365" t="-13837" r="-29520" b="-47048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-1229621">
            <a:off x="4170550" y="7725143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0" y="0"/>
                </a:moveTo>
                <a:lnTo>
                  <a:pt x="2617489" y="0"/>
                </a:lnTo>
                <a:lnTo>
                  <a:pt x="2617489" y="4716196"/>
                </a:lnTo>
                <a:lnTo>
                  <a:pt x="0" y="4716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2822622">
            <a:off x="14743513" y="851355"/>
            <a:ext cx="641182" cy="1155283"/>
          </a:xfrm>
          <a:custGeom>
            <a:avLst/>
            <a:gdLst/>
            <a:ahLst/>
            <a:cxnLst/>
            <a:rect r="r" b="b" t="t" l="l"/>
            <a:pathLst>
              <a:path h="1155283" w="641182">
                <a:moveTo>
                  <a:pt x="641183" y="0"/>
                </a:moveTo>
                <a:lnTo>
                  <a:pt x="0" y="0"/>
                </a:lnTo>
                <a:lnTo>
                  <a:pt x="0" y="1155283"/>
                </a:lnTo>
                <a:lnTo>
                  <a:pt x="641183" y="1155283"/>
                </a:lnTo>
                <a:lnTo>
                  <a:pt x="641183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4375257">
            <a:off x="1590343" y="7490765"/>
            <a:ext cx="641182" cy="1155283"/>
          </a:xfrm>
          <a:custGeom>
            <a:avLst/>
            <a:gdLst/>
            <a:ahLst/>
            <a:cxnLst/>
            <a:rect r="r" b="b" t="t" l="l"/>
            <a:pathLst>
              <a:path h="1155283" w="641182">
                <a:moveTo>
                  <a:pt x="641182" y="0"/>
                </a:moveTo>
                <a:lnTo>
                  <a:pt x="0" y="0"/>
                </a:lnTo>
                <a:lnTo>
                  <a:pt x="0" y="1155283"/>
                </a:lnTo>
                <a:lnTo>
                  <a:pt x="641182" y="1155283"/>
                </a:lnTo>
                <a:lnTo>
                  <a:pt x="64118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663917" y="1538144"/>
            <a:ext cx="6393707" cy="124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4"/>
              </a:lnSpc>
            </a:pPr>
            <a:r>
              <a:rPr lang="en-US" b="true" sz="8499">
                <a:solidFill>
                  <a:srgbClr val="315D0D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Our Vision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09203" y="2815960"/>
            <a:ext cx="4880099" cy="635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9"/>
              </a:lnSpc>
            </a:pPr>
            <a:r>
              <a:rPr lang="en-US" sz="3199" spc="492" b="true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FreshLine Project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663917" y="4200799"/>
            <a:ext cx="10247918" cy="552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6"/>
              </a:lnSpc>
            </a:pPr>
            <a:r>
              <a:rPr lang="en-US" sz="3251" b="true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Fresh Line is a hybrid green marketplace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— connecting </a:t>
            </a:r>
            <a:r>
              <a:rPr lang="en-US" sz="3251" i="true">
                <a:solidFill>
                  <a:srgbClr val="000000"/>
                </a:solidFill>
                <a:latin typeface="Cyrillic Bodoni Italics"/>
                <a:ea typeface="Cyrillic Bodoni Italics"/>
                <a:cs typeface="Cyrillic Bodoni Italics"/>
                <a:sym typeface="Cyrillic Bodoni Italics"/>
              </a:rPr>
              <a:t>farmers, suppliers, and consumers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through transparent logistics and real-time tracking.</a:t>
            </a:r>
          </a:p>
          <a:p>
            <a:pPr algn="just">
              <a:lnSpc>
                <a:spcPts val="5526"/>
              </a:lnSpc>
            </a:pPr>
          </a:p>
          <a:p>
            <a:pPr algn="just">
              <a:lnSpc>
                <a:spcPts val="5526"/>
              </a:lnSpc>
            </a:pP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&gt; It’s not just an e-commerce platform.</a:t>
            </a:r>
          </a:p>
          <a:p>
            <a:pPr algn="just">
              <a:lnSpc>
                <a:spcPts val="5526"/>
              </a:lnSpc>
            </a:pP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&gt; </a:t>
            </a:r>
            <a:r>
              <a:rPr lang="en-US" sz="3251" b="true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It’s a smart logistics ecosystem —</a:t>
            </a:r>
          </a:p>
          <a:p>
            <a:pPr algn="just">
              <a:lnSpc>
                <a:spcPts val="5526"/>
              </a:lnSpc>
            </a:pP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combining marketplace + sustainability + live insight.</a:t>
            </a:r>
          </a:p>
          <a:p>
            <a:pPr algn="just">
              <a:lnSpc>
                <a:spcPts val="5526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217" y="-266254"/>
            <a:ext cx="18706399" cy="2228920"/>
            <a:chOff x="0" y="0"/>
            <a:chExt cx="4926788" cy="587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88" cy="587041"/>
            </a:xfrm>
            <a:custGeom>
              <a:avLst/>
              <a:gdLst/>
              <a:ahLst/>
              <a:cxnLst/>
              <a:rect r="r" b="b" t="t" l="l"/>
              <a:pathLst>
                <a:path h="587041" w="4926788">
                  <a:moveTo>
                    <a:pt x="26487" y="0"/>
                  </a:moveTo>
                  <a:lnTo>
                    <a:pt x="4900301" y="0"/>
                  </a:lnTo>
                  <a:cubicBezTo>
                    <a:pt x="4907326" y="0"/>
                    <a:pt x="4914063" y="2791"/>
                    <a:pt x="4919030" y="7758"/>
                  </a:cubicBezTo>
                  <a:cubicBezTo>
                    <a:pt x="4923998" y="12725"/>
                    <a:pt x="4926788" y="19462"/>
                    <a:pt x="4926788" y="26487"/>
                  </a:cubicBezTo>
                  <a:lnTo>
                    <a:pt x="4926788" y="560553"/>
                  </a:lnTo>
                  <a:cubicBezTo>
                    <a:pt x="4926788" y="567578"/>
                    <a:pt x="4923998" y="574315"/>
                    <a:pt x="4919030" y="579283"/>
                  </a:cubicBezTo>
                  <a:cubicBezTo>
                    <a:pt x="4914063" y="584250"/>
                    <a:pt x="4907326" y="587041"/>
                    <a:pt x="4900301" y="587041"/>
                  </a:cubicBezTo>
                  <a:lnTo>
                    <a:pt x="26487" y="587041"/>
                  </a:lnTo>
                  <a:cubicBezTo>
                    <a:pt x="19462" y="587041"/>
                    <a:pt x="12725" y="584250"/>
                    <a:pt x="7758" y="579283"/>
                  </a:cubicBezTo>
                  <a:cubicBezTo>
                    <a:pt x="2791" y="574315"/>
                    <a:pt x="0" y="567578"/>
                    <a:pt x="0" y="560553"/>
                  </a:cubicBezTo>
                  <a:lnTo>
                    <a:pt x="0" y="26487"/>
                  </a:lnTo>
                  <a:cubicBezTo>
                    <a:pt x="0" y="19462"/>
                    <a:pt x="2791" y="12725"/>
                    <a:pt x="7758" y="7758"/>
                  </a:cubicBezTo>
                  <a:cubicBezTo>
                    <a:pt x="12725" y="2791"/>
                    <a:pt x="19462" y="0"/>
                    <a:pt x="26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26788" cy="64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667882" y="2284986"/>
            <a:ext cx="1989290" cy="2368202"/>
          </a:xfrm>
          <a:custGeom>
            <a:avLst/>
            <a:gdLst/>
            <a:ahLst/>
            <a:cxnLst/>
            <a:rect r="r" b="b" t="t" l="l"/>
            <a:pathLst>
              <a:path h="2368202" w="1989290">
                <a:moveTo>
                  <a:pt x="0" y="0"/>
                </a:moveTo>
                <a:lnTo>
                  <a:pt x="1989290" y="0"/>
                </a:lnTo>
                <a:lnTo>
                  <a:pt x="1989290" y="2368201"/>
                </a:lnTo>
                <a:lnTo>
                  <a:pt x="0" y="23682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24406" y="3755099"/>
            <a:ext cx="2601201" cy="3334873"/>
          </a:xfrm>
          <a:custGeom>
            <a:avLst/>
            <a:gdLst/>
            <a:ahLst/>
            <a:cxnLst/>
            <a:rect r="r" b="b" t="t" l="l"/>
            <a:pathLst>
              <a:path h="3334873" w="2601201">
                <a:moveTo>
                  <a:pt x="0" y="0"/>
                </a:moveTo>
                <a:lnTo>
                  <a:pt x="2601201" y="0"/>
                </a:lnTo>
                <a:lnTo>
                  <a:pt x="2601201" y="3334872"/>
                </a:lnTo>
                <a:lnTo>
                  <a:pt x="0" y="3334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04389" y="428944"/>
            <a:ext cx="16054911" cy="1247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4"/>
              </a:lnSpc>
            </a:pPr>
            <a:r>
              <a:rPr lang="en-US" b="true" sz="8499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How</a:t>
            </a:r>
            <a:r>
              <a:rPr lang="en-US" b="true" sz="8499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 It Works – 智能物流的心脏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3151" y="3102861"/>
            <a:ext cx="10247918" cy="65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6"/>
              </a:lnSpc>
            </a:pP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Each </a:t>
            </a: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farmer </a:t>
            </a: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has a verified profile.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3151" y="4491262"/>
            <a:ext cx="10247918" cy="65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6"/>
              </a:lnSpc>
            </a:pP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Each p</a:t>
            </a: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roduct </a:t>
            </a: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has a traceable freshness index.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3151" y="5876925"/>
            <a:ext cx="10247918" cy="412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6"/>
              </a:lnSpc>
            </a:pP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And every shipment runs th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rough a logistics intelligence layer t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hat shows:</a:t>
            </a:r>
          </a:p>
          <a:p>
            <a:pPr algn="just">
              <a:lnSpc>
                <a:spcPts val="5526"/>
              </a:lnSpc>
            </a:pPr>
            <a:r>
              <a:rPr lang="en-US" sz="3251" b="true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&gt; – where the product is,</a:t>
            </a:r>
          </a:p>
          <a:p>
            <a:pPr algn="just">
              <a:lnSpc>
                <a:spcPts val="5526"/>
              </a:lnSpc>
            </a:pPr>
            <a:r>
              <a:rPr lang="en-US" sz="3251" b="true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&gt; – how long it’s been stored,</a:t>
            </a:r>
          </a:p>
          <a:p>
            <a:pPr algn="just">
              <a:lnSpc>
                <a:spcPts val="5526"/>
              </a:lnSpc>
            </a:pP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&gt; – and its environmental footprint.</a:t>
            </a:r>
          </a:p>
          <a:p>
            <a:pPr algn="just">
              <a:lnSpc>
                <a:spcPts val="5526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991379"/>
            <a:ext cx="10247918" cy="2041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6"/>
              </a:lnSpc>
            </a:pP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We vis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ualize the supply c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hain </a:t>
            </a:r>
            <a:r>
              <a:rPr lang="en-US" sz="3251" b="true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in real time</a:t>
            </a:r>
            <a:r>
              <a:rPr lang="en-US" sz="3251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—</a:t>
            </a:r>
          </a:p>
          <a:p>
            <a:pPr algn="just">
              <a:lnSpc>
                <a:spcPts val="5526"/>
              </a:lnSpc>
            </a:pPr>
            <a:r>
              <a:rPr lang="en-US" b="true" sz="3251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simple for users, powerful for data.</a:t>
            </a:r>
          </a:p>
          <a:p>
            <a:pPr algn="just">
              <a:lnSpc>
                <a:spcPts val="5526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8459" y="-3193862"/>
            <a:ext cx="19606459" cy="5153774"/>
            <a:chOff x="0" y="0"/>
            <a:chExt cx="5163841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841" cy="1357373"/>
            </a:xfrm>
            <a:custGeom>
              <a:avLst/>
              <a:gdLst/>
              <a:ahLst/>
              <a:cxnLst/>
              <a:rect r="r" b="b" t="t" l="l"/>
              <a:pathLst>
                <a:path h="1357373" w="5163841">
                  <a:moveTo>
                    <a:pt x="0" y="0"/>
                  </a:moveTo>
                  <a:lnTo>
                    <a:pt x="5163841" y="0"/>
                  </a:lnTo>
                  <a:lnTo>
                    <a:pt x="5163841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63841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85493">
            <a:off x="16112180" y="9286450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7282654">
            <a:off x="1789432" y="920463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5493">
            <a:off x="16601368" y="9152258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5493">
            <a:off x="17157296" y="8964066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192465">
            <a:off x="16024842" y="3107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9155219">
            <a:off x="16177242" y="4631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true" rot="10332512">
            <a:off x="15790996" y="169728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2" y="1126994"/>
                </a:lnTo>
                <a:lnTo>
                  <a:pt x="625482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25897" y="6252048"/>
            <a:ext cx="5384852" cy="1019714"/>
            <a:chOff x="0" y="0"/>
            <a:chExt cx="1306004" cy="2473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546057" y="6252048"/>
            <a:ext cx="5384852" cy="1019714"/>
            <a:chOff x="0" y="0"/>
            <a:chExt cx="1306004" cy="2473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96537" y="6252048"/>
            <a:ext cx="5384852" cy="1019714"/>
            <a:chOff x="0" y="0"/>
            <a:chExt cx="1306004" cy="24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149186" y="2787093"/>
            <a:ext cx="4480648" cy="3198256"/>
          </a:xfrm>
          <a:custGeom>
            <a:avLst/>
            <a:gdLst/>
            <a:ahLst/>
            <a:cxnLst/>
            <a:rect r="r" b="b" t="t" l="l"/>
            <a:pathLst>
              <a:path h="3198256" w="4480648">
                <a:moveTo>
                  <a:pt x="0" y="0"/>
                </a:moveTo>
                <a:lnTo>
                  <a:pt x="4480648" y="0"/>
                </a:lnTo>
                <a:lnTo>
                  <a:pt x="4480648" y="3198255"/>
                </a:lnTo>
                <a:lnTo>
                  <a:pt x="0" y="31982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023216" y="2044363"/>
            <a:ext cx="4241568" cy="3940985"/>
          </a:xfrm>
          <a:custGeom>
            <a:avLst/>
            <a:gdLst/>
            <a:ahLst/>
            <a:cxnLst/>
            <a:rect r="r" b="b" t="t" l="l"/>
            <a:pathLst>
              <a:path h="3940985" w="4241568">
                <a:moveTo>
                  <a:pt x="0" y="0"/>
                </a:moveTo>
                <a:lnTo>
                  <a:pt x="4241568" y="0"/>
                </a:lnTo>
                <a:lnTo>
                  <a:pt x="4241568" y="3940985"/>
                </a:lnTo>
                <a:lnTo>
                  <a:pt x="0" y="3940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049394" y="2787093"/>
            <a:ext cx="4755256" cy="3207033"/>
          </a:xfrm>
          <a:custGeom>
            <a:avLst/>
            <a:gdLst/>
            <a:ahLst/>
            <a:cxnLst/>
            <a:rect r="r" b="b" t="t" l="l"/>
            <a:pathLst>
              <a:path h="3207033" w="4755256">
                <a:moveTo>
                  <a:pt x="0" y="0"/>
                </a:moveTo>
                <a:lnTo>
                  <a:pt x="4755256" y="0"/>
                </a:lnTo>
                <a:lnTo>
                  <a:pt x="4755256" y="3207033"/>
                </a:lnTo>
                <a:lnTo>
                  <a:pt x="0" y="32070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285738" y="437335"/>
            <a:ext cx="9716524" cy="75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0"/>
              </a:lnSpc>
            </a:pPr>
            <a:r>
              <a:rPr lang="en-US" b="true" sz="6033" spc="42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Solution: Farmers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437940" y="1295816"/>
            <a:ext cx="9412120" cy="4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4"/>
              </a:lnSpc>
            </a:pP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Fi</a:t>
            </a: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elds to Fortune: </a:t>
            </a:r>
            <a:r>
              <a:rPr lang="en-US" sz="3885" i="true" spc="27">
                <a:solidFill>
                  <a:srgbClr val="FFFFFF"/>
                </a:solidFill>
                <a:latin typeface="Cyrillic Bodoni Italics"/>
                <a:ea typeface="Cyrillic Bodoni Italics"/>
                <a:cs typeface="Cyrillic Bodoni Italics"/>
                <a:sym typeface="Cyrillic Bodoni Italics"/>
              </a:rPr>
              <a:t>Empowering farmers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02017" y="6464332"/>
            <a:ext cx="5308733" cy="6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S</a:t>
            </a: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treamlined Logistics, Sorting &amp; </a:t>
            </a:r>
          </a:p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Packing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95405" y="7520153"/>
            <a:ext cx="5988209" cy="1784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Let us handle the bothersome tasks. You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only have to pack and send your </a:t>
            </a:r>
          </a:p>
          <a:p>
            <a:pPr algn="ctr" marL="0" indent="0" lvl="0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products to us!</a:t>
            </a:r>
          </a:p>
          <a:p>
            <a:pPr algn="ctr" marL="0" indent="0" lvl="0">
              <a:lnSpc>
                <a:spcPts val="3565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6622176" y="6464332"/>
            <a:ext cx="5308733" cy="671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W</a:t>
            </a: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 provide support in soliciting </a:t>
            </a:r>
          </a:p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customers for you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266463" y="7549705"/>
            <a:ext cx="6150480" cy="1709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Leave customer acquisition up to us </a:t>
            </a:r>
          </a:p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while you focus on your farm. Count on </a:t>
            </a:r>
          </a:p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us to actively bring in clients for your </a:t>
            </a:r>
          </a:p>
          <a:p>
            <a:pPr algn="ctr" marL="0" indent="0" lvl="0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business!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772656" y="6626257"/>
            <a:ext cx="5308733" cy="34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83"/>
              </a:lnSpc>
            </a:pP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Flex</a:t>
            </a:r>
            <a:r>
              <a:rPr lang="en-US" b="true" sz="2807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ible Pricing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669350" y="7539203"/>
            <a:ext cx="5515344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Set your own credit terms based on the </a:t>
            </a:r>
          </a:p>
          <a:p>
            <a:pPr algn="ctr" marL="0" indent="0" lvl="0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your harvest conditions!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163462" r="0" b="-19534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2675" t="-7324" r="-25766" b="-41636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318459" y="-3193862"/>
            <a:ext cx="19606459" cy="5153774"/>
            <a:chOff x="0" y="0"/>
            <a:chExt cx="5163841" cy="13573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63841" cy="1357373"/>
            </a:xfrm>
            <a:custGeom>
              <a:avLst/>
              <a:gdLst/>
              <a:ahLst/>
              <a:cxnLst/>
              <a:rect r="r" b="b" t="t" l="l"/>
              <a:pathLst>
                <a:path h="1357373" w="5163841">
                  <a:moveTo>
                    <a:pt x="0" y="0"/>
                  </a:moveTo>
                  <a:lnTo>
                    <a:pt x="5163841" y="0"/>
                  </a:lnTo>
                  <a:lnTo>
                    <a:pt x="5163841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163841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985493">
            <a:off x="398348" y="9523168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483885">
            <a:off x="954763" y="627544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2" y="1126994"/>
                </a:lnTo>
                <a:lnTo>
                  <a:pt x="625482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85493">
            <a:off x="887536" y="9388976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4" y="0"/>
                </a:lnTo>
                <a:lnTo>
                  <a:pt x="1249124" y="2250675"/>
                </a:lnTo>
                <a:lnTo>
                  <a:pt x="0" y="22506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985493">
            <a:off x="17037229" y="9161663"/>
            <a:ext cx="1249124" cy="2250674"/>
          </a:xfrm>
          <a:custGeom>
            <a:avLst/>
            <a:gdLst/>
            <a:ahLst/>
            <a:cxnLst/>
            <a:rect r="r" b="b" t="t" l="l"/>
            <a:pathLst>
              <a:path h="2250674" w="1249124">
                <a:moveTo>
                  <a:pt x="0" y="0"/>
                </a:moveTo>
                <a:lnTo>
                  <a:pt x="1249125" y="0"/>
                </a:lnTo>
                <a:lnTo>
                  <a:pt x="1249125" y="2250674"/>
                </a:lnTo>
                <a:lnTo>
                  <a:pt x="0" y="22506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true" rot="-10192465">
            <a:off x="16024842" y="3107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true" rot="-9155219">
            <a:off x="16177242" y="463161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1" y="1126994"/>
                </a:lnTo>
                <a:lnTo>
                  <a:pt x="625481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3462" r="0" b="-195348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675" t="-7324" r="-25766" b="-41636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true" rot="10332512">
            <a:off x="759261" y="506677"/>
            <a:ext cx="625482" cy="1126994"/>
          </a:xfrm>
          <a:custGeom>
            <a:avLst/>
            <a:gdLst/>
            <a:ahLst/>
            <a:cxnLst/>
            <a:rect r="r" b="b" t="t" l="l"/>
            <a:pathLst>
              <a:path h="1126994" w="625482">
                <a:moveTo>
                  <a:pt x="0" y="1126994"/>
                </a:moveTo>
                <a:lnTo>
                  <a:pt x="625482" y="1126994"/>
                </a:lnTo>
                <a:lnTo>
                  <a:pt x="625482" y="0"/>
                </a:lnTo>
                <a:lnTo>
                  <a:pt x="0" y="0"/>
                </a:lnTo>
                <a:lnTo>
                  <a:pt x="0" y="112699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525897" y="6252048"/>
            <a:ext cx="5384852" cy="1019714"/>
            <a:chOff x="0" y="0"/>
            <a:chExt cx="1306004" cy="24731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546057" y="6252048"/>
            <a:ext cx="5384852" cy="1019714"/>
            <a:chOff x="0" y="0"/>
            <a:chExt cx="1306004" cy="24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696537" y="6252048"/>
            <a:ext cx="5384852" cy="1019714"/>
            <a:chOff x="0" y="0"/>
            <a:chExt cx="1306004" cy="247314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06004" cy="247314"/>
            </a:xfrm>
            <a:custGeom>
              <a:avLst/>
              <a:gdLst/>
              <a:ahLst/>
              <a:cxnLst/>
              <a:rect r="r" b="b" t="t" l="l"/>
              <a:pathLst>
                <a:path h="247314" w="1306004">
                  <a:moveTo>
                    <a:pt x="34505" y="0"/>
                  </a:moveTo>
                  <a:lnTo>
                    <a:pt x="1271499" y="0"/>
                  </a:lnTo>
                  <a:cubicBezTo>
                    <a:pt x="1280650" y="0"/>
                    <a:pt x="1289427" y="3635"/>
                    <a:pt x="1295898" y="10106"/>
                  </a:cubicBezTo>
                  <a:cubicBezTo>
                    <a:pt x="1302369" y="16577"/>
                    <a:pt x="1306004" y="25354"/>
                    <a:pt x="1306004" y="34505"/>
                  </a:cubicBezTo>
                  <a:lnTo>
                    <a:pt x="1306004" y="212809"/>
                  </a:lnTo>
                  <a:cubicBezTo>
                    <a:pt x="1306004" y="221960"/>
                    <a:pt x="1302369" y="230737"/>
                    <a:pt x="1295898" y="237208"/>
                  </a:cubicBezTo>
                  <a:cubicBezTo>
                    <a:pt x="1289427" y="243679"/>
                    <a:pt x="1280650" y="247314"/>
                    <a:pt x="1271499" y="247314"/>
                  </a:cubicBezTo>
                  <a:lnTo>
                    <a:pt x="34505" y="247314"/>
                  </a:lnTo>
                  <a:cubicBezTo>
                    <a:pt x="25354" y="247314"/>
                    <a:pt x="16577" y="243679"/>
                    <a:pt x="10106" y="237208"/>
                  </a:cubicBezTo>
                  <a:cubicBezTo>
                    <a:pt x="3635" y="230737"/>
                    <a:pt x="0" y="221960"/>
                    <a:pt x="0" y="212809"/>
                  </a:cubicBezTo>
                  <a:lnTo>
                    <a:pt x="0" y="34505"/>
                  </a:lnTo>
                  <a:cubicBezTo>
                    <a:pt x="0" y="25354"/>
                    <a:pt x="3635" y="16577"/>
                    <a:pt x="10106" y="10106"/>
                  </a:cubicBezTo>
                  <a:cubicBezTo>
                    <a:pt x="16577" y="3635"/>
                    <a:pt x="25354" y="0"/>
                    <a:pt x="3450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306004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416222" y="2189233"/>
            <a:ext cx="5604202" cy="3833494"/>
          </a:xfrm>
          <a:custGeom>
            <a:avLst/>
            <a:gdLst/>
            <a:ahLst/>
            <a:cxnLst/>
            <a:rect r="r" b="b" t="t" l="l"/>
            <a:pathLst>
              <a:path h="3833494" w="5604202">
                <a:moveTo>
                  <a:pt x="0" y="0"/>
                </a:moveTo>
                <a:lnTo>
                  <a:pt x="5604203" y="0"/>
                </a:lnTo>
                <a:lnTo>
                  <a:pt x="5604203" y="3833494"/>
                </a:lnTo>
                <a:lnTo>
                  <a:pt x="0" y="3833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6546057" y="2335058"/>
            <a:ext cx="5675822" cy="3694572"/>
          </a:xfrm>
          <a:custGeom>
            <a:avLst/>
            <a:gdLst/>
            <a:ahLst/>
            <a:cxnLst/>
            <a:rect r="r" b="b" t="t" l="l"/>
            <a:pathLst>
              <a:path h="3694572" w="5675822">
                <a:moveTo>
                  <a:pt x="0" y="0"/>
                </a:moveTo>
                <a:lnTo>
                  <a:pt x="5675821" y="0"/>
                </a:lnTo>
                <a:lnTo>
                  <a:pt x="5675821" y="3694572"/>
                </a:lnTo>
                <a:lnTo>
                  <a:pt x="0" y="369457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70" t="0" r="0" b="-929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889482" y="2174309"/>
            <a:ext cx="3351758" cy="4016070"/>
          </a:xfrm>
          <a:custGeom>
            <a:avLst/>
            <a:gdLst/>
            <a:ahLst/>
            <a:cxnLst/>
            <a:rect r="r" b="b" t="t" l="l"/>
            <a:pathLst>
              <a:path h="4016070" w="3351758">
                <a:moveTo>
                  <a:pt x="0" y="0"/>
                </a:moveTo>
                <a:lnTo>
                  <a:pt x="3351758" y="0"/>
                </a:lnTo>
                <a:lnTo>
                  <a:pt x="3351758" y="4016070"/>
                </a:lnTo>
                <a:lnTo>
                  <a:pt x="0" y="40160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285738" y="437335"/>
            <a:ext cx="9716524" cy="75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0"/>
              </a:lnSpc>
            </a:pPr>
            <a:r>
              <a:rPr lang="en-US" b="true" sz="6033" spc="42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Solution: HORECA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323223" y="1295816"/>
            <a:ext cx="9830519" cy="481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4"/>
              </a:lnSpc>
            </a:pP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P</a:t>
            </a: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lates to Prosperity :</a:t>
            </a:r>
            <a:r>
              <a:rPr lang="en-US" b="true" sz="3885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 </a:t>
            </a:r>
            <a:r>
              <a:rPr lang="en-US" sz="3885" i="true" spc="27">
                <a:solidFill>
                  <a:srgbClr val="FFFFFF"/>
                </a:solidFill>
                <a:latin typeface="Cyrillic Bodoni Italics"/>
                <a:ea typeface="Cyrillic Bodoni Italics"/>
                <a:cs typeface="Cyrillic Bodoni Italics"/>
                <a:sym typeface="Cyrillic Bodoni Italics"/>
              </a:rPr>
              <a:t>HORECA’s Fresh edge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7916" y="6480976"/>
            <a:ext cx="5576934" cy="638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2"/>
              </a:lnSpc>
            </a:pPr>
            <a:r>
              <a:rPr lang="en-US" b="true" sz="2676" spc="18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</a:t>
            </a:r>
            <a:r>
              <a:rPr lang="en-US" b="true" sz="2676" spc="18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ind products and place your order </a:t>
            </a:r>
          </a:p>
          <a:p>
            <a:pPr algn="ctr" marL="0" indent="0" lvl="0">
              <a:lnSpc>
                <a:spcPts val="2462"/>
              </a:lnSpc>
            </a:pPr>
            <a:r>
              <a:rPr lang="en-US" b="true" sz="2676" spc="18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easily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67008" y="7520153"/>
            <a:ext cx="6102631" cy="2232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Our online platform provides you with a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catalogue of ingredients form various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different farmers and allows for online </a:t>
            </a:r>
          </a:p>
          <a:p>
            <a:pPr algn="ctr">
              <a:lnSpc>
                <a:spcPts val="3565"/>
              </a:lnSpc>
            </a:pPr>
            <a:r>
              <a:rPr lang="en-US" sz="2807" spc="1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placing order just like online shopping!</a:t>
            </a:r>
          </a:p>
          <a:p>
            <a:pPr algn="ctr" marL="0" indent="0" lvl="0">
              <a:lnSpc>
                <a:spcPts val="3565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6286860" y="7548823"/>
            <a:ext cx="5903245" cy="1280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Not only do we not have an MOQ, you </a:t>
            </a:r>
          </a:p>
          <a:p>
            <a:pPr algn="ctr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can also find artisanal and imported </a:t>
            </a:r>
          </a:p>
          <a:p>
            <a:pPr algn="ctr" marL="0" indent="0" lvl="0">
              <a:lnSpc>
                <a:spcPts val="3438"/>
              </a:lnSpc>
            </a:pPr>
            <a:r>
              <a:rPr lang="en-US" sz="2707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products on our platform!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55242" y="7539203"/>
            <a:ext cx="5629453" cy="156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Products are delivered within a day with </a:t>
            </a:r>
          </a:p>
          <a:p>
            <a:pPr algn="ctr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guaranteed quality and you can find all </a:t>
            </a:r>
          </a:p>
          <a:p>
            <a:pPr algn="ctr" marL="0" indent="0" lvl="0">
              <a:lnSpc>
                <a:spcPts val="3103"/>
              </a:lnSpc>
            </a:pPr>
            <a:r>
              <a:rPr lang="en-US" sz="2586" spc="18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product information on our platform.</a:t>
            </a:r>
          </a:p>
          <a:p>
            <a:pPr algn="ctr" marL="0" indent="0" lvl="0">
              <a:lnSpc>
                <a:spcPts val="3103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6498036" y="6480976"/>
            <a:ext cx="5480893" cy="66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68"/>
              </a:lnSpc>
            </a:pPr>
            <a:r>
              <a:rPr lang="en-US" b="true" sz="2792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Re</a:t>
            </a:r>
            <a:r>
              <a:rPr lang="en-US" b="true" sz="2792" spc="1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duced wastage, increased variety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18430" y="6621528"/>
            <a:ext cx="6493863" cy="376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67"/>
              </a:lnSpc>
            </a:pPr>
            <a:r>
              <a:rPr lang="en-US" b="true" sz="3116" spc="2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</a:t>
            </a:r>
            <a:r>
              <a:rPr lang="en-US" b="true" sz="3116" spc="2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resh &amp; transparent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46752" y="2247918"/>
          <a:ext cx="12060223" cy="6647335"/>
        </p:xfrm>
        <a:graphic>
          <a:graphicData uri="http://schemas.openxmlformats.org/drawingml/2006/table">
            <a:tbl>
              <a:tblPr/>
              <a:tblGrid>
                <a:gridCol w="6010789"/>
                <a:gridCol w="6049434"/>
              </a:tblGrid>
              <a:tr h="15029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b="true" sz="3299">
                          <a:solidFill>
                            <a:srgbClr val="FFFFFF"/>
                          </a:solidFill>
                          <a:latin typeface="Cyrillic Bodoni Bold"/>
                          <a:ea typeface="Cyrillic Bodoni Bold"/>
                          <a:cs typeface="Cyrillic Bodoni Bold"/>
                          <a:sym typeface="Cyrillic Bodoni Bold"/>
                        </a:rPr>
                        <a:t>Module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2B7B13">
                            <a:alpha val="100000"/>
                          </a:srgbClr>
                        </a:gs>
                        <a:gs pos="100000">
                          <a:srgbClr val="0D36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b="true" sz="3299">
                          <a:solidFill>
                            <a:srgbClr val="FFFFFF"/>
                          </a:solidFill>
                          <a:latin typeface="Cyrillic Bodoni Bold"/>
                          <a:ea typeface="Cyrillic Bodoni Bold"/>
                          <a:cs typeface="Cyrillic Bodoni Bold"/>
                          <a:sym typeface="Cyrillic Bodoni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2B7B13">
                            <a:alpha val="100000"/>
                          </a:srgbClr>
                        </a:gs>
                        <a:gs pos="100000">
                          <a:srgbClr val="0D3600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638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Green Marketplace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Farmers directly connect with verified buyers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80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Logistics Dashboard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Unified transparency layer (AI + Blockchain ready)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81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Sustainability Engine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Carbon footprint scoring for every delivery</a:t>
                      </a:r>
                      <a:r>
                        <a:rPr lang="en-US" sz="32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0">
            <a:off x="-228217" y="-266254"/>
            <a:ext cx="18706399" cy="2228920"/>
            <a:chOff x="0" y="0"/>
            <a:chExt cx="4926788" cy="587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26788" cy="587041"/>
            </a:xfrm>
            <a:custGeom>
              <a:avLst/>
              <a:gdLst/>
              <a:ahLst/>
              <a:cxnLst/>
              <a:rect r="r" b="b" t="t" l="l"/>
              <a:pathLst>
                <a:path h="587041" w="4926788">
                  <a:moveTo>
                    <a:pt x="26487" y="0"/>
                  </a:moveTo>
                  <a:lnTo>
                    <a:pt x="4900301" y="0"/>
                  </a:lnTo>
                  <a:cubicBezTo>
                    <a:pt x="4907326" y="0"/>
                    <a:pt x="4914063" y="2791"/>
                    <a:pt x="4919030" y="7758"/>
                  </a:cubicBezTo>
                  <a:cubicBezTo>
                    <a:pt x="4923998" y="12725"/>
                    <a:pt x="4926788" y="19462"/>
                    <a:pt x="4926788" y="26487"/>
                  </a:cubicBezTo>
                  <a:lnTo>
                    <a:pt x="4926788" y="560553"/>
                  </a:lnTo>
                  <a:cubicBezTo>
                    <a:pt x="4926788" y="567578"/>
                    <a:pt x="4923998" y="574315"/>
                    <a:pt x="4919030" y="579283"/>
                  </a:cubicBezTo>
                  <a:cubicBezTo>
                    <a:pt x="4914063" y="584250"/>
                    <a:pt x="4907326" y="587041"/>
                    <a:pt x="4900301" y="587041"/>
                  </a:cubicBezTo>
                  <a:lnTo>
                    <a:pt x="26487" y="587041"/>
                  </a:lnTo>
                  <a:cubicBezTo>
                    <a:pt x="19462" y="587041"/>
                    <a:pt x="12725" y="584250"/>
                    <a:pt x="7758" y="579283"/>
                  </a:cubicBezTo>
                  <a:cubicBezTo>
                    <a:pt x="2791" y="574315"/>
                    <a:pt x="0" y="567578"/>
                    <a:pt x="0" y="560553"/>
                  </a:cubicBezTo>
                  <a:lnTo>
                    <a:pt x="0" y="26487"/>
                  </a:lnTo>
                  <a:cubicBezTo>
                    <a:pt x="0" y="19462"/>
                    <a:pt x="2791" y="12725"/>
                    <a:pt x="7758" y="7758"/>
                  </a:cubicBezTo>
                  <a:cubicBezTo>
                    <a:pt x="12725" y="2791"/>
                    <a:pt x="19462" y="0"/>
                    <a:pt x="26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926788" cy="64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36182" y="591121"/>
            <a:ext cx="16815635" cy="91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9"/>
              </a:lnSpc>
            </a:pPr>
            <a:r>
              <a:rPr lang="en-US" b="true" sz="6300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Integrated</a:t>
            </a:r>
            <a:r>
              <a:rPr lang="en-US" b="true" sz="6300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 Innovation – Constructive Disruption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31311" y="3887301"/>
            <a:ext cx="5469448" cy="338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5"/>
              </a:lnSpc>
            </a:pP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Instead of replacing China’s system —</a:t>
            </a:r>
          </a:p>
          <a:p>
            <a:pPr algn="l">
              <a:lnSpc>
                <a:spcPts val="4425"/>
              </a:lnSpc>
            </a:pPr>
          </a:p>
          <a:p>
            <a:pPr algn="l">
              <a:lnSpc>
                <a:spcPts val="4425"/>
              </a:lnSpc>
            </a:pP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we </a:t>
            </a:r>
            <a:r>
              <a:rPr lang="en-US" b="true" sz="3916" i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 Italics"/>
                <a:ea typeface="Cyrillic Bodoni Bold Italics"/>
                <a:cs typeface="Cyrillic Bodoni Bold Italics"/>
                <a:sym typeface="Cyrillic Bodoni Bold Italics"/>
              </a:rPr>
              <a:t>enhance</a:t>
            </a:r>
            <a:r>
              <a:rPr lang="en-US" sz="3916" b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 </a:t>
            </a: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it with an open, collaborative layer.</a:t>
            </a:r>
          </a:p>
          <a:p>
            <a:pPr algn="l" marL="0" indent="0" lvl="0">
              <a:lnSpc>
                <a:spcPts val="4425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346752" y="9147280"/>
            <a:ext cx="18644834" cy="113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25"/>
              </a:lnSpc>
            </a:pP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Our platform could integr</a:t>
            </a: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a</a:t>
            </a:r>
            <a:r>
              <a:rPr lang="en-US" sz="3916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te with **Cainiao, JD Logistics, or local networks to bring farmer visibility to the global supply chain.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217" y="-266254"/>
            <a:ext cx="18706399" cy="2228920"/>
            <a:chOff x="0" y="0"/>
            <a:chExt cx="4926788" cy="587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88" cy="587041"/>
            </a:xfrm>
            <a:custGeom>
              <a:avLst/>
              <a:gdLst/>
              <a:ahLst/>
              <a:cxnLst/>
              <a:rect r="r" b="b" t="t" l="l"/>
              <a:pathLst>
                <a:path h="587041" w="4926788">
                  <a:moveTo>
                    <a:pt x="26487" y="0"/>
                  </a:moveTo>
                  <a:lnTo>
                    <a:pt x="4900301" y="0"/>
                  </a:lnTo>
                  <a:cubicBezTo>
                    <a:pt x="4907326" y="0"/>
                    <a:pt x="4914063" y="2791"/>
                    <a:pt x="4919030" y="7758"/>
                  </a:cubicBezTo>
                  <a:cubicBezTo>
                    <a:pt x="4923998" y="12725"/>
                    <a:pt x="4926788" y="19462"/>
                    <a:pt x="4926788" y="26487"/>
                  </a:cubicBezTo>
                  <a:lnTo>
                    <a:pt x="4926788" y="560553"/>
                  </a:lnTo>
                  <a:cubicBezTo>
                    <a:pt x="4926788" y="567578"/>
                    <a:pt x="4923998" y="574315"/>
                    <a:pt x="4919030" y="579283"/>
                  </a:cubicBezTo>
                  <a:cubicBezTo>
                    <a:pt x="4914063" y="584250"/>
                    <a:pt x="4907326" y="587041"/>
                    <a:pt x="4900301" y="587041"/>
                  </a:cubicBezTo>
                  <a:lnTo>
                    <a:pt x="26487" y="587041"/>
                  </a:lnTo>
                  <a:cubicBezTo>
                    <a:pt x="19462" y="587041"/>
                    <a:pt x="12725" y="584250"/>
                    <a:pt x="7758" y="579283"/>
                  </a:cubicBezTo>
                  <a:cubicBezTo>
                    <a:pt x="2791" y="574315"/>
                    <a:pt x="0" y="567578"/>
                    <a:pt x="0" y="560553"/>
                  </a:cubicBezTo>
                  <a:lnTo>
                    <a:pt x="0" y="26487"/>
                  </a:lnTo>
                  <a:cubicBezTo>
                    <a:pt x="0" y="19462"/>
                    <a:pt x="2791" y="12725"/>
                    <a:pt x="7758" y="7758"/>
                  </a:cubicBezTo>
                  <a:cubicBezTo>
                    <a:pt x="12725" y="2791"/>
                    <a:pt x="19462" y="0"/>
                    <a:pt x="26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26788" cy="64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602431" y="4085094"/>
          <a:ext cx="9202188" cy="5619750"/>
        </p:xfrm>
        <a:graphic>
          <a:graphicData uri="http://schemas.openxmlformats.org/drawingml/2006/table">
            <a:tbl>
              <a:tblPr/>
              <a:tblGrid>
                <a:gridCol w="4612240"/>
                <a:gridCol w="4589948"/>
              </a:tblGrid>
              <a:tr h="1026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Cyrillic Bodoni Bold"/>
                          <a:ea typeface="Cyrillic Bodoni Bold"/>
                          <a:cs typeface="Cyrillic Bodoni Bold"/>
                          <a:sym typeface="Cyrillic Bodoni Bold"/>
                        </a:rPr>
                        <a:t>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Cyrillic Bodoni Bold"/>
                          <a:ea typeface="Cyrillic Bodoni Bold"/>
                          <a:cs typeface="Cyrillic Bodoni Bold"/>
                          <a:sym typeface="Cyrillic Bodoni Bold"/>
                        </a:rPr>
                        <a:t>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1522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Visibility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+30% more supply chain clarity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Refund disputes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–50% reduction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Carbon footprint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–20% per delivery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13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Farmer income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+25% average increase</a:t>
                      </a:r>
                      <a:r>
                        <a:rPr lang="en-US" sz="2999">
                          <a:solidFill>
                            <a:srgbClr val="000000"/>
                          </a:solidFill>
                          <a:latin typeface="Cyrillic Bodoni"/>
                          <a:ea typeface="Cyrillic Bodoni"/>
                          <a:cs typeface="Cyrillic Bodoni"/>
                          <a:sym typeface="Cyrillic Bodoni"/>
                        </a:rPr>
                        <a:t>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801776" y="591121"/>
            <a:ext cx="14684449" cy="91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119"/>
              </a:lnSpc>
            </a:pPr>
            <a:r>
              <a:rPr lang="en-US" b="true" sz="6300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Impact – 数据 speaks louder</a:t>
            </a:r>
            <a:r>
              <a:rPr lang="en-US" b="true" sz="6300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 than words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9985" y="2164312"/>
            <a:ext cx="18018015" cy="2527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63"/>
              </a:lnSpc>
            </a:pPr>
            <a:r>
              <a:rPr lang="en-US" sz="510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By connecting real-time transparency with sustainability metrics,</a:t>
            </a:r>
          </a:p>
          <a:p>
            <a:pPr algn="l">
              <a:lnSpc>
                <a:spcPts val="7119"/>
              </a:lnSpc>
            </a:pPr>
            <a:r>
              <a:rPr lang="en-US" sz="6300" b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we create measurable progress.</a:t>
            </a:r>
          </a:p>
          <a:p>
            <a:pPr algn="l" marL="0" indent="0" lvl="0">
              <a:lnSpc>
                <a:spcPts val="711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01322" y="5191125"/>
            <a:ext cx="7827206" cy="357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2"/>
              </a:lnSpc>
            </a:pP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“This is not just business.</a:t>
            </a:r>
          </a:p>
          <a:p>
            <a:pPr algn="l">
              <a:lnSpc>
                <a:spcPts val="6692"/>
              </a:lnSpc>
            </a:pP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It’s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</a:t>
            </a:r>
            <a:r>
              <a:rPr lang="en-US" sz="5922" b="true">
                <a:solidFill>
                  <a:srgbClr val="1B4D2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a model of global responsibility.”</a:t>
            </a:r>
          </a:p>
          <a:p>
            <a:pPr algn="l" marL="0" indent="0" lvl="0">
              <a:lnSpc>
                <a:spcPts val="8267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28217" y="-266254"/>
            <a:ext cx="18706399" cy="2228920"/>
            <a:chOff x="0" y="0"/>
            <a:chExt cx="4926788" cy="5870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26788" cy="587041"/>
            </a:xfrm>
            <a:custGeom>
              <a:avLst/>
              <a:gdLst/>
              <a:ahLst/>
              <a:cxnLst/>
              <a:rect r="r" b="b" t="t" l="l"/>
              <a:pathLst>
                <a:path h="587041" w="4926788">
                  <a:moveTo>
                    <a:pt x="26487" y="0"/>
                  </a:moveTo>
                  <a:lnTo>
                    <a:pt x="4900301" y="0"/>
                  </a:lnTo>
                  <a:cubicBezTo>
                    <a:pt x="4907326" y="0"/>
                    <a:pt x="4914063" y="2791"/>
                    <a:pt x="4919030" y="7758"/>
                  </a:cubicBezTo>
                  <a:cubicBezTo>
                    <a:pt x="4923998" y="12725"/>
                    <a:pt x="4926788" y="19462"/>
                    <a:pt x="4926788" y="26487"/>
                  </a:cubicBezTo>
                  <a:lnTo>
                    <a:pt x="4926788" y="560553"/>
                  </a:lnTo>
                  <a:cubicBezTo>
                    <a:pt x="4926788" y="567578"/>
                    <a:pt x="4923998" y="574315"/>
                    <a:pt x="4919030" y="579283"/>
                  </a:cubicBezTo>
                  <a:cubicBezTo>
                    <a:pt x="4914063" y="584250"/>
                    <a:pt x="4907326" y="587041"/>
                    <a:pt x="4900301" y="587041"/>
                  </a:cubicBezTo>
                  <a:lnTo>
                    <a:pt x="26487" y="587041"/>
                  </a:lnTo>
                  <a:cubicBezTo>
                    <a:pt x="19462" y="587041"/>
                    <a:pt x="12725" y="584250"/>
                    <a:pt x="7758" y="579283"/>
                  </a:cubicBezTo>
                  <a:cubicBezTo>
                    <a:pt x="2791" y="574315"/>
                    <a:pt x="0" y="567578"/>
                    <a:pt x="0" y="560553"/>
                  </a:cubicBezTo>
                  <a:lnTo>
                    <a:pt x="0" y="26487"/>
                  </a:lnTo>
                  <a:cubicBezTo>
                    <a:pt x="0" y="19462"/>
                    <a:pt x="2791" y="12725"/>
                    <a:pt x="7758" y="7758"/>
                  </a:cubicBezTo>
                  <a:cubicBezTo>
                    <a:pt x="12725" y="2791"/>
                    <a:pt x="19462" y="0"/>
                    <a:pt x="2648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926788" cy="6441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1092278" y="5673533"/>
            <a:ext cx="5575009" cy="5153774"/>
            <a:chOff x="0" y="0"/>
            <a:chExt cx="1468315" cy="13573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68315" cy="1357373"/>
            </a:xfrm>
            <a:custGeom>
              <a:avLst/>
              <a:gdLst/>
              <a:ahLst/>
              <a:cxnLst/>
              <a:rect r="r" b="b" t="t" l="l"/>
              <a:pathLst>
                <a:path h="1357373" w="1468315">
                  <a:moveTo>
                    <a:pt x="0" y="0"/>
                  </a:moveTo>
                  <a:lnTo>
                    <a:pt x="1468315" y="0"/>
                  </a:lnTo>
                  <a:lnTo>
                    <a:pt x="1468315" y="1357373"/>
                  </a:lnTo>
                  <a:lnTo>
                    <a:pt x="0" y="135737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468315" cy="14145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35456" y="3261350"/>
            <a:ext cx="6694445" cy="5996950"/>
            <a:chOff x="0" y="0"/>
            <a:chExt cx="3664784" cy="32829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64784" cy="3282950"/>
            </a:xfrm>
            <a:custGeom>
              <a:avLst/>
              <a:gdLst/>
              <a:ahLst/>
              <a:cxnLst/>
              <a:rect r="r" b="b" t="t" l="l"/>
              <a:pathLst>
                <a:path h="3282950" w="3664784">
                  <a:moveTo>
                    <a:pt x="0" y="0"/>
                  </a:moveTo>
                  <a:lnTo>
                    <a:pt x="2826917" y="0"/>
                  </a:lnTo>
                  <a:cubicBezTo>
                    <a:pt x="3289091" y="0"/>
                    <a:pt x="3664784" y="336550"/>
                    <a:pt x="3664784" y="750570"/>
                  </a:cubicBezTo>
                  <a:lnTo>
                    <a:pt x="3664784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3114" t="0" r="-1257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true" flipV="false" rot="1662668">
            <a:off x="3830538" y="7345954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7"/>
                </a:lnTo>
                <a:lnTo>
                  <a:pt x="2617489" y="4716197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01776" y="591121"/>
            <a:ext cx="14684449" cy="913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19"/>
              </a:lnSpc>
            </a:pPr>
            <a:r>
              <a:rPr lang="en-US" b="true" sz="6300">
                <a:solidFill>
                  <a:srgbClr val="FBFBFB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Future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20220" y="2986550"/>
            <a:ext cx="9967793" cy="6993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2"/>
              </a:lnSpc>
            </a:pP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We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believe the next evolution of logistics</a:t>
            </a:r>
          </a:p>
          <a:p>
            <a:pPr algn="l">
              <a:lnSpc>
                <a:spcPts val="6692"/>
              </a:lnSpc>
            </a:pPr>
          </a:p>
          <a:p>
            <a:pPr algn="l">
              <a:lnSpc>
                <a:spcPts val="6692"/>
              </a:lnSpc>
            </a:pP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&gt; will not be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mea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sured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o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n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l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y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in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</a:t>
            </a:r>
            <a:r>
              <a:rPr lang="en-US" sz="5922" b="true">
                <a:solidFill>
                  <a:srgbClr val="1B4D2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speed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—</a:t>
            </a:r>
          </a:p>
          <a:p>
            <a:pPr algn="l">
              <a:lnSpc>
                <a:spcPts val="6692"/>
              </a:lnSpc>
            </a:pP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&gt; 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b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ut in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</a:t>
            </a:r>
            <a:r>
              <a:rPr lang="en-US" sz="5922" b="true">
                <a:solidFill>
                  <a:srgbClr val="1B4D2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trust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, </a:t>
            </a:r>
            <a:r>
              <a:rPr lang="en-US" sz="5922" b="true">
                <a:solidFill>
                  <a:srgbClr val="1B4D2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sustainability,</a:t>
            </a:r>
            <a:r>
              <a:rPr lang="en-US" sz="5922">
                <a:solidFill>
                  <a:srgbClr val="1B4D2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and </a:t>
            </a:r>
            <a:r>
              <a:rPr lang="en-US" sz="5922" b="true">
                <a:solidFill>
                  <a:srgbClr val="1B4D2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human connection.</a:t>
            </a:r>
          </a:p>
          <a:p>
            <a:pPr algn="l" marL="0" indent="0" lvl="0">
              <a:lnSpc>
                <a:spcPts val="8267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1675" y="4802127"/>
            <a:ext cx="1174051" cy="1866265"/>
          </a:xfrm>
          <a:custGeom>
            <a:avLst/>
            <a:gdLst/>
            <a:ahLst/>
            <a:cxnLst/>
            <a:rect r="r" b="b" t="t" l="l"/>
            <a:pathLst>
              <a:path h="1866265" w="1174051">
                <a:moveTo>
                  <a:pt x="0" y="0"/>
                </a:moveTo>
                <a:lnTo>
                  <a:pt x="1174050" y="0"/>
                </a:lnTo>
                <a:lnTo>
                  <a:pt x="1174050" y="1866266"/>
                </a:lnTo>
                <a:lnTo>
                  <a:pt x="0" y="186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672353"/>
            <a:ext cx="1174051" cy="1866265"/>
          </a:xfrm>
          <a:custGeom>
            <a:avLst/>
            <a:gdLst/>
            <a:ahLst/>
            <a:cxnLst/>
            <a:rect r="r" b="b" t="t" l="l"/>
            <a:pathLst>
              <a:path h="1866265" w="1174051">
                <a:moveTo>
                  <a:pt x="0" y="0"/>
                </a:moveTo>
                <a:lnTo>
                  <a:pt x="1174051" y="0"/>
                </a:lnTo>
                <a:lnTo>
                  <a:pt x="1174051" y="1866266"/>
                </a:lnTo>
                <a:lnTo>
                  <a:pt x="0" y="186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935093"/>
            <a:ext cx="1174051" cy="1866265"/>
          </a:xfrm>
          <a:custGeom>
            <a:avLst/>
            <a:gdLst/>
            <a:ahLst/>
            <a:cxnLst/>
            <a:rect r="r" b="b" t="t" l="l"/>
            <a:pathLst>
              <a:path h="1866265" w="1174051">
                <a:moveTo>
                  <a:pt x="0" y="0"/>
                </a:moveTo>
                <a:lnTo>
                  <a:pt x="1174051" y="0"/>
                </a:lnTo>
                <a:lnTo>
                  <a:pt x="1174051" y="1866265"/>
                </a:lnTo>
                <a:lnTo>
                  <a:pt x="0" y="18662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14601" y="5277925"/>
            <a:ext cx="1978992" cy="1390468"/>
          </a:xfrm>
          <a:custGeom>
            <a:avLst/>
            <a:gdLst/>
            <a:ahLst/>
            <a:cxnLst/>
            <a:rect r="r" b="b" t="t" l="l"/>
            <a:pathLst>
              <a:path h="1390468" w="1978992">
                <a:moveTo>
                  <a:pt x="0" y="0"/>
                </a:moveTo>
                <a:lnTo>
                  <a:pt x="1978992" y="0"/>
                </a:lnTo>
                <a:lnTo>
                  <a:pt x="1978992" y="1390468"/>
                </a:lnTo>
                <a:lnTo>
                  <a:pt x="0" y="1390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74023" y="2879152"/>
            <a:ext cx="2032206" cy="1922975"/>
          </a:xfrm>
          <a:custGeom>
            <a:avLst/>
            <a:gdLst/>
            <a:ahLst/>
            <a:cxnLst/>
            <a:rect r="r" b="b" t="t" l="l"/>
            <a:pathLst>
              <a:path h="1922975" w="2032206">
                <a:moveTo>
                  <a:pt x="0" y="0"/>
                </a:moveTo>
                <a:lnTo>
                  <a:pt x="2032206" y="0"/>
                </a:lnTo>
                <a:lnTo>
                  <a:pt x="2032206" y="1922975"/>
                </a:lnTo>
                <a:lnTo>
                  <a:pt x="0" y="19229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29816" y="7345653"/>
            <a:ext cx="3120620" cy="2251530"/>
          </a:xfrm>
          <a:custGeom>
            <a:avLst/>
            <a:gdLst/>
            <a:ahLst/>
            <a:cxnLst/>
            <a:rect r="r" b="b" t="t" l="l"/>
            <a:pathLst>
              <a:path h="2251530" w="3120620">
                <a:moveTo>
                  <a:pt x="0" y="0"/>
                </a:moveTo>
                <a:lnTo>
                  <a:pt x="3120620" y="0"/>
                </a:lnTo>
                <a:lnTo>
                  <a:pt x="3120620" y="2251530"/>
                </a:lnTo>
                <a:lnTo>
                  <a:pt x="0" y="2251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0478859" y="5277925"/>
            <a:ext cx="2761219" cy="1416376"/>
          </a:xfrm>
          <a:custGeom>
            <a:avLst/>
            <a:gdLst/>
            <a:ahLst/>
            <a:cxnLst/>
            <a:rect r="r" b="b" t="t" l="l"/>
            <a:pathLst>
              <a:path h="1416376" w="2761219">
                <a:moveTo>
                  <a:pt x="2761218" y="0"/>
                </a:moveTo>
                <a:lnTo>
                  <a:pt x="0" y="0"/>
                </a:lnTo>
                <a:lnTo>
                  <a:pt x="0" y="1416376"/>
                </a:lnTo>
                <a:lnTo>
                  <a:pt x="2761218" y="1416376"/>
                </a:lnTo>
                <a:lnTo>
                  <a:pt x="2761218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55428" y="5409411"/>
            <a:ext cx="571284" cy="651699"/>
          </a:xfrm>
          <a:custGeom>
            <a:avLst/>
            <a:gdLst/>
            <a:ahLst/>
            <a:cxnLst/>
            <a:rect r="r" b="b" t="t" l="l"/>
            <a:pathLst>
              <a:path h="651699" w="571284">
                <a:moveTo>
                  <a:pt x="0" y="0"/>
                </a:moveTo>
                <a:lnTo>
                  <a:pt x="571284" y="0"/>
                </a:lnTo>
                <a:lnTo>
                  <a:pt x="571284" y="651698"/>
                </a:lnTo>
                <a:lnTo>
                  <a:pt x="0" y="6516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04484" y="3605486"/>
            <a:ext cx="571284" cy="651699"/>
          </a:xfrm>
          <a:custGeom>
            <a:avLst/>
            <a:gdLst/>
            <a:ahLst/>
            <a:cxnLst/>
            <a:rect r="r" b="b" t="t" l="l"/>
            <a:pathLst>
              <a:path h="651699" w="571284">
                <a:moveTo>
                  <a:pt x="0" y="0"/>
                </a:moveTo>
                <a:lnTo>
                  <a:pt x="571284" y="0"/>
                </a:lnTo>
                <a:lnTo>
                  <a:pt x="571284" y="651699"/>
                </a:lnTo>
                <a:lnTo>
                  <a:pt x="0" y="6516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535602" y="5210386"/>
            <a:ext cx="1939317" cy="1551453"/>
          </a:xfrm>
          <a:custGeom>
            <a:avLst/>
            <a:gdLst/>
            <a:ahLst/>
            <a:cxnLst/>
            <a:rect r="r" b="b" t="t" l="l"/>
            <a:pathLst>
              <a:path h="1551453" w="1939317">
                <a:moveTo>
                  <a:pt x="0" y="0"/>
                </a:moveTo>
                <a:lnTo>
                  <a:pt x="1939317" y="0"/>
                </a:lnTo>
                <a:lnTo>
                  <a:pt x="1939317" y="1551454"/>
                </a:lnTo>
                <a:lnTo>
                  <a:pt x="0" y="155145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2" id="12"/>
          <p:cNvSpPr/>
          <p:nvPr/>
        </p:nvSpPr>
        <p:spPr>
          <a:xfrm>
            <a:off x="2083528" y="6061109"/>
            <a:ext cx="1175273" cy="22993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 flipV="true">
            <a:off x="3249276" y="3931335"/>
            <a:ext cx="19050" cy="4305535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2107502" y="3931335"/>
            <a:ext cx="1141774" cy="0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5" id="15"/>
          <p:cNvSpPr/>
          <p:nvPr/>
        </p:nvSpPr>
        <p:spPr>
          <a:xfrm>
            <a:off x="2202751" y="8194830"/>
            <a:ext cx="1065575" cy="42040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6" id="16"/>
          <p:cNvSpPr/>
          <p:nvPr/>
        </p:nvSpPr>
        <p:spPr>
          <a:xfrm>
            <a:off x="3258801" y="6084103"/>
            <a:ext cx="655800" cy="0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 flipV="true">
            <a:off x="5893593" y="3931335"/>
            <a:ext cx="1353800" cy="2041823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8" id="18"/>
          <p:cNvSpPr/>
          <p:nvPr/>
        </p:nvSpPr>
        <p:spPr>
          <a:xfrm flipH="true">
            <a:off x="8290126" y="4854360"/>
            <a:ext cx="376391" cy="2491293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9850436" y="6694301"/>
            <a:ext cx="2009032" cy="2135100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0193521" y="7173400"/>
            <a:ext cx="1247548" cy="1021430"/>
          </a:xfrm>
          <a:custGeom>
            <a:avLst/>
            <a:gdLst/>
            <a:ahLst/>
            <a:cxnLst/>
            <a:rect r="r" b="b" t="t" l="l"/>
            <a:pathLst>
              <a:path h="1021430" w="1247548">
                <a:moveTo>
                  <a:pt x="0" y="0"/>
                </a:moveTo>
                <a:lnTo>
                  <a:pt x="1247549" y="0"/>
                </a:lnTo>
                <a:lnTo>
                  <a:pt x="1247549" y="1021430"/>
                </a:lnTo>
                <a:lnTo>
                  <a:pt x="0" y="1021430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AutoShape 21" id="21"/>
          <p:cNvSpPr/>
          <p:nvPr/>
        </p:nvSpPr>
        <p:spPr>
          <a:xfrm flipV="true">
            <a:off x="13288174" y="5986113"/>
            <a:ext cx="2247428" cy="97990"/>
          </a:xfrm>
          <a:prstGeom prst="line">
            <a:avLst/>
          </a:prstGeom>
          <a:ln cap="flat" w="47625">
            <a:solidFill>
              <a:srgbClr val="1B4D2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2" id="22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0" t="-163462" r="0" b="-195348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/>
              <a:stretch>
                <a:fillRect l="-22675" t="-7324" r="-25766" b="-41636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146062" y="663513"/>
            <a:ext cx="11995877" cy="93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2"/>
              </a:lnSpc>
            </a:pPr>
            <a:r>
              <a:rPr lang="en-US" b="true" sz="7448" spc="52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Logistics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889980" y="1666551"/>
            <a:ext cx="14508040" cy="596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13"/>
              </a:lnSpc>
            </a:pPr>
            <a:r>
              <a:rPr lang="en-US" sz="4796" spc="33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Cold Precision Logistics — Premium Line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452643" y="-3249000"/>
            <a:ext cx="1440663" cy="20088558"/>
            <a:chOff x="0" y="0"/>
            <a:chExt cx="379434" cy="52908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434" cy="5290813"/>
            </a:xfrm>
            <a:custGeom>
              <a:avLst/>
              <a:gdLst/>
              <a:ahLst/>
              <a:cxnLst/>
              <a:rect r="r" b="b" t="t" l="l"/>
              <a:pathLst>
                <a:path h="5290813" w="379434">
                  <a:moveTo>
                    <a:pt x="0" y="0"/>
                  </a:moveTo>
                  <a:lnTo>
                    <a:pt x="379434" y="0"/>
                  </a:lnTo>
                  <a:lnTo>
                    <a:pt x="379434" y="5290813"/>
                  </a:lnTo>
                  <a:lnTo>
                    <a:pt x="0" y="5290813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79434" cy="5347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274723" y="4501159"/>
            <a:ext cx="3079547" cy="3079547"/>
            <a:chOff x="0" y="0"/>
            <a:chExt cx="7620000" cy="762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912873" y="4501159"/>
            <a:ext cx="3079547" cy="3079547"/>
            <a:chOff x="0" y="0"/>
            <a:chExt cx="7620000" cy="762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3"/>
              <a:stretch>
                <a:fillRect l="-23158" t="-18835" r="-22849" b="-27172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7633201" y="4475606"/>
            <a:ext cx="3079547" cy="3079547"/>
            <a:chOff x="0" y="0"/>
            <a:chExt cx="7620000" cy="762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4"/>
              <a:stretch>
                <a:fillRect l="0" t="-13636" r="0" b="-1363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5273957" y="7767037"/>
            <a:ext cx="2357381" cy="1017973"/>
            <a:chOff x="0" y="0"/>
            <a:chExt cx="620874" cy="2681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20874" cy="268108"/>
            </a:xfrm>
            <a:custGeom>
              <a:avLst/>
              <a:gdLst/>
              <a:ahLst/>
              <a:cxnLst/>
              <a:rect r="r" b="b" t="t" l="l"/>
              <a:pathLst>
                <a:path h="268108" w="620874">
                  <a:moveTo>
                    <a:pt x="98524" y="0"/>
                  </a:moveTo>
                  <a:lnTo>
                    <a:pt x="522350" y="0"/>
                  </a:lnTo>
                  <a:cubicBezTo>
                    <a:pt x="548480" y="0"/>
                    <a:pt x="573540" y="10380"/>
                    <a:pt x="592017" y="28857"/>
                  </a:cubicBezTo>
                  <a:cubicBezTo>
                    <a:pt x="610494" y="47334"/>
                    <a:pt x="620874" y="72394"/>
                    <a:pt x="620874" y="98524"/>
                  </a:cubicBezTo>
                  <a:lnTo>
                    <a:pt x="620874" y="169585"/>
                  </a:lnTo>
                  <a:cubicBezTo>
                    <a:pt x="620874" y="195715"/>
                    <a:pt x="610494" y="220775"/>
                    <a:pt x="592017" y="239251"/>
                  </a:cubicBezTo>
                  <a:cubicBezTo>
                    <a:pt x="573540" y="257728"/>
                    <a:pt x="548480" y="268108"/>
                    <a:pt x="522350" y="268108"/>
                  </a:cubicBezTo>
                  <a:lnTo>
                    <a:pt x="98524" y="268108"/>
                  </a:lnTo>
                  <a:cubicBezTo>
                    <a:pt x="72394" y="268108"/>
                    <a:pt x="47334" y="257728"/>
                    <a:pt x="28857" y="239251"/>
                  </a:cubicBezTo>
                  <a:cubicBezTo>
                    <a:pt x="10380" y="220775"/>
                    <a:pt x="0" y="195715"/>
                    <a:pt x="0" y="169585"/>
                  </a:cubicBezTo>
                  <a:lnTo>
                    <a:pt x="0" y="98524"/>
                  </a:lnTo>
                  <a:cubicBezTo>
                    <a:pt x="0" y="72394"/>
                    <a:pt x="10380" y="47334"/>
                    <a:pt x="28857" y="28857"/>
                  </a:cubicBezTo>
                  <a:cubicBezTo>
                    <a:pt x="47334" y="10380"/>
                    <a:pt x="72394" y="0"/>
                    <a:pt x="9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620874" cy="31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3190141">
            <a:off x="16912656" y="-588838"/>
            <a:ext cx="2750688" cy="4956194"/>
          </a:xfrm>
          <a:custGeom>
            <a:avLst/>
            <a:gdLst/>
            <a:ahLst/>
            <a:cxnLst/>
            <a:rect r="r" b="b" t="t" l="l"/>
            <a:pathLst>
              <a:path h="4956194" w="2750688">
                <a:moveTo>
                  <a:pt x="0" y="0"/>
                </a:moveTo>
                <a:lnTo>
                  <a:pt x="2750688" y="0"/>
                </a:lnTo>
                <a:lnTo>
                  <a:pt x="2750688" y="4956195"/>
                </a:lnTo>
                <a:lnTo>
                  <a:pt x="0" y="49561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2700000">
            <a:off x="2977418" y="8627503"/>
            <a:ext cx="2750688" cy="4956194"/>
          </a:xfrm>
          <a:custGeom>
            <a:avLst/>
            <a:gdLst/>
            <a:ahLst/>
            <a:cxnLst/>
            <a:rect r="r" b="b" t="t" l="l"/>
            <a:pathLst>
              <a:path h="4956194" w="2750688">
                <a:moveTo>
                  <a:pt x="2750688" y="0"/>
                </a:moveTo>
                <a:lnTo>
                  <a:pt x="0" y="0"/>
                </a:lnTo>
                <a:lnTo>
                  <a:pt x="0" y="4956194"/>
                </a:lnTo>
                <a:lnTo>
                  <a:pt x="2750688" y="4956194"/>
                </a:lnTo>
                <a:lnTo>
                  <a:pt x="2750688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8194" y="4436063"/>
            <a:ext cx="3079547" cy="3079547"/>
            <a:chOff x="0" y="0"/>
            <a:chExt cx="7620000" cy="762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6"/>
              <a:stretch>
                <a:fillRect l="-45082" t="-61756" r="-121659" b="-104985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3991679" y="4475606"/>
            <a:ext cx="3079547" cy="3079547"/>
            <a:chOff x="0" y="0"/>
            <a:chExt cx="7620000" cy="762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620000" cy="7620000"/>
            </a:xfrm>
            <a:custGeom>
              <a:avLst/>
              <a:gdLst/>
              <a:ahLst/>
              <a:cxnLst/>
              <a:rect r="r" b="b" t="t" l="l"/>
              <a:pathLst>
                <a:path h="7620000" w="7620000">
                  <a:moveTo>
                    <a:pt x="6826250" y="0"/>
                  </a:moveTo>
                  <a:lnTo>
                    <a:pt x="793750" y="0"/>
                  </a:lnTo>
                  <a:cubicBezTo>
                    <a:pt x="355600" y="0"/>
                    <a:pt x="0" y="355600"/>
                    <a:pt x="0" y="793750"/>
                  </a:cubicBezTo>
                  <a:lnTo>
                    <a:pt x="0" y="7620000"/>
                  </a:lnTo>
                  <a:lnTo>
                    <a:pt x="6826250" y="7620000"/>
                  </a:lnTo>
                  <a:cubicBezTo>
                    <a:pt x="7264400" y="7620000"/>
                    <a:pt x="7620000" y="7264400"/>
                    <a:pt x="7620000" y="6826250"/>
                  </a:cubicBezTo>
                  <a:lnTo>
                    <a:pt x="7620000" y="0"/>
                  </a:lnTo>
                  <a:lnTo>
                    <a:pt x="682625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1635806" y="7744661"/>
            <a:ext cx="2357381" cy="1017973"/>
            <a:chOff x="0" y="0"/>
            <a:chExt cx="620874" cy="26810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20874" cy="268108"/>
            </a:xfrm>
            <a:custGeom>
              <a:avLst/>
              <a:gdLst/>
              <a:ahLst/>
              <a:cxnLst/>
              <a:rect r="r" b="b" t="t" l="l"/>
              <a:pathLst>
                <a:path h="268108" w="620874">
                  <a:moveTo>
                    <a:pt x="98524" y="0"/>
                  </a:moveTo>
                  <a:lnTo>
                    <a:pt x="522350" y="0"/>
                  </a:lnTo>
                  <a:cubicBezTo>
                    <a:pt x="548480" y="0"/>
                    <a:pt x="573540" y="10380"/>
                    <a:pt x="592017" y="28857"/>
                  </a:cubicBezTo>
                  <a:cubicBezTo>
                    <a:pt x="610494" y="47334"/>
                    <a:pt x="620874" y="72394"/>
                    <a:pt x="620874" y="98524"/>
                  </a:cubicBezTo>
                  <a:lnTo>
                    <a:pt x="620874" y="169585"/>
                  </a:lnTo>
                  <a:cubicBezTo>
                    <a:pt x="620874" y="195715"/>
                    <a:pt x="610494" y="220775"/>
                    <a:pt x="592017" y="239251"/>
                  </a:cubicBezTo>
                  <a:cubicBezTo>
                    <a:pt x="573540" y="257728"/>
                    <a:pt x="548480" y="268108"/>
                    <a:pt x="522350" y="268108"/>
                  </a:cubicBezTo>
                  <a:lnTo>
                    <a:pt x="98524" y="268108"/>
                  </a:lnTo>
                  <a:cubicBezTo>
                    <a:pt x="72394" y="268108"/>
                    <a:pt x="47334" y="257728"/>
                    <a:pt x="28857" y="239251"/>
                  </a:cubicBezTo>
                  <a:cubicBezTo>
                    <a:pt x="10380" y="220775"/>
                    <a:pt x="0" y="195715"/>
                    <a:pt x="0" y="169585"/>
                  </a:cubicBezTo>
                  <a:lnTo>
                    <a:pt x="0" y="98524"/>
                  </a:lnTo>
                  <a:cubicBezTo>
                    <a:pt x="0" y="72394"/>
                    <a:pt x="10380" y="47334"/>
                    <a:pt x="28857" y="28857"/>
                  </a:cubicBezTo>
                  <a:cubicBezTo>
                    <a:pt x="47334" y="10380"/>
                    <a:pt x="72394" y="0"/>
                    <a:pt x="9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620874" cy="31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994284" y="7722286"/>
            <a:ext cx="2357381" cy="1017973"/>
            <a:chOff x="0" y="0"/>
            <a:chExt cx="620874" cy="26810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0874" cy="268108"/>
            </a:xfrm>
            <a:custGeom>
              <a:avLst/>
              <a:gdLst/>
              <a:ahLst/>
              <a:cxnLst/>
              <a:rect r="r" b="b" t="t" l="l"/>
              <a:pathLst>
                <a:path h="268108" w="620874">
                  <a:moveTo>
                    <a:pt x="98524" y="0"/>
                  </a:moveTo>
                  <a:lnTo>
                    <a:pt x="522350" y="0"/>
                  </a:lnTo>
                  <a:cubicBezTo>
                    <a:pt x="548480" y="0"/>
                    <a:pt x="573540" y="10380"/>
                    <a:pt x="592017" y="28857"/>
                  </a:cubicBezTo>
                  <a:cubicBezTo>
                    <a:pt x="610494" y="47334"/>
                    <a:pt x="620874" y="72394"/>
                    <a:pt x="620874" y="98524"/>
                  </a:cubicBezTo>
                  <a:lnTo>
                    <a:pt x="620874" y="169585"/>
                  </a:lnTo>
                  <a:cubicBezTo>
                    <a:pt x="620874" y="195715"/>
                    <a:pt x="610494" y="220775"/>
                    <a:pt x="592017" y="239251"/>
                  </a:cubicBezTo>
                  <a:cubicBezTo>
                    <a:pt x="573540" y="257728"/>
                    <a:pt x="548480" y="268108"/>
                    <a:pt x="522350" y="268108"/>
                  </a:cubicBezTo>
                  <a:lnTo>
                    <a:pt x="98524" y="268108"/>
                  </a:lnTo>
                  <a:cubicBezTo>
                    <a:pt x="72394" y="268108"/>
                    <a:pt x="47334" y="257728"/>
                    <a:pt x="28857" y="239251"/>
                  </a:cubicBezTo>
                  <a:cubicBezTo>
                    <a:pt x="10380" y="220775"/>
                    <a:pt x="0" y="195715"/>
                    <a:pt x="0" y="169585"/>
                  </a:cubicBezTo>
                  <a:lnTo>
                    <a:pt x="0" y="98524"/>
                  </a:lnTo>
                  <a:cubicBezTo>
                    <a:pt x="0" y="72394"/>
                    <a:pt x="10380" y="47334"/>
                    <a:pt x="28857" y="28857"/>
                  </a:cubicBezTo>
                  <a:cubicBezTo>
                    <a:pt x="47334" y="10380"/>
                    <a:pt x="72394" y="0"/>
                    <a:pt x="9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20874" cy="31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352762" y="7699910"/>
            <a:ext cx="2357381" cy="1017973"/>
            <a:chOff x="0" y="0"/>
            <a:chExt cx="620874" cy="26810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0874" cy="268108"/>
            </a:xfrm>
            <a:custGeom>
              <a:avLst/>
              <a:gdLst/>
              <a:ahLst/>
              <a:cxnLst/>
              <a:rect r="r" b="b" t="t" l="l"/>
              <a:pathLst>
                <a:path h="268108" w="620874">
                  <a:moveTo>
                    <a:pt x="98524" y="0"/>
                  </a:moveTo>
                  <a:lnTo>
                    <a:pt x="522350" y="0"/>
                  </a:lnTo>
                  <a:cubicBezTo>
                    <a:pt x="548480" y="0"/>
                    <a:pt x="573540" y="10380"/>
                    <a:pt x="592017" y="28857"/>
                  </a:cubicBezTo>
                  <a:cubicBezTo>
                    <a:pt x="610494" y="47334"/>
                    <a:pt x="620874" y="72394"/>
                    <a:pt x="620874" y="98524"/>
                  </a:cubicBezTo>
                  <a:lnTo>
                    <a:pt x="620874" y="169585"/>
                  </a:lnTo>
                  <a:cubicBezTo>
                    <a:pt x="620874" y="195715"/>
                    <a:pt x="610494" y="220775"/>
                    <a:pt x="592017" y="239251"/>
                  </a:cubicBezTo>
                  <a:cubicBezTo>
                    <a:pt x="573540" y="257728"/>
                    <a:pt x="548480" y="268108"/>
                    <a:pt x="522350" y="268108"/>
                  </a:cubicBezTo>
                  <a:lnTo>
                    <a:pt x="98524" y="268108"/>
                  </a:lnTo>
                  <a:cubicBezTo>
                    <a:pt x="72394" y="268108"/>
                    <a:pt x="47334" y="257728"/>
                    <a:pt x="28857" y="239251"/>
                  </a:cubicBezTo>
                  <a:cubicBezTo>
                    <a:pt x="10380" y="220775"/>
                    <a:pt x="0" y="195715"/>
                    <a:pt x="0" y="169585"/>
                  </a:cubicBezTo>
                  <a:lnTo>
                    <a:pt x="0" y="98524"/>
                  </a:lnTo>
                  <a:cubicBezTo>
                    <a:pt x="0" y="72394"/>
                    <a:pt x="10380" y="47334"/>
                    <a:pt x="28857" y="28857"/>
                  </a:cubicBezTo>
                  <a:cubicBezTo>
                    <a:pt x="47334" y="10380"/>
                    <a:pt x="72394" y="0"/>
                    <a:pt x="9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620874" cy="31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1240" y="7677535"/>
            <a:ext cx="2357381" cy="1017973"/>
            <a:chOff x="0" y="0"/>
            <a:chExt cx="620874" cy="26810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20874" cy="268108"/>
            </a:xfrm>
            <a:custGeom>
              <a:avLst/>
              <a:gdLst/>
              <a:ahLst/>
              <a:cxnLst/>
              <a:rect r="r" b="b" t="t" l="l"/>
              <a:pathLst>
                <a:path h="268108" w="620874">
                  <a:moveTo>
                    <a:pt x="98524" y="0"/>
                  </a:moveTo>
                  <a:lnTo>
                    <a:pt x="522350" y="0"/>
                  </a:lnTo>
                  <a:cubicBezTo>
                    <a:pt x="548480" y="0"/>
                    <a:pt x="573540" y="10380"/>
                    <a:pt x="592017" y="28857"/>
                  </a:cubicBezTo>
                  <a:cubicBezTo>
                    <a:pt x="610494" y="47334"/>
                    <a:pt x="620874" y="72394"/>
                    <a:pt x="620874" y="98524"/>
                  </a:cubicBezTo>
                  <a:lnTo>
                    <a:pt x="620874" y="169585"/>
                  </a:lnTo>
                  <a:cubicBezTo>
                    <a:pt x="620874" y="195715"/>
                    <a:pt x="610494" y="220775"/>
                    <a:pt x="592017" y="239251"/>
                  </a:cubicBezTo>
                  <a:cubicBezTo>
                    <a:pt x="573540" y="257728"/>
                    <a:pt x="548480" y="268108"/>
                    <a:pt x="522350" y="268108"/>
                  </a:cubicBezTo>
                  <a:lnTo>
                    <a:pt x="98524" y="268108"/>
                  </a:lnTo>
                  <a:cubicBezTo>
                    <a:pt x="72394" y="268108"/>
                    <a:pt x="47334" y="257728"/>
                    <a:pt x="28857" y="239251"/>
                  </a:cubicBezTo>
                  <a:cubicBezTo>
                    <a:pt x="10380" y="220775"/>
                    <a:pt x="0" y="195715"/>
                    <a:pt x="0" y="169585"/>
                  </a:cubicBezTo>
                  <a:lnTo>
                    <a:pt x="0" y="98524"/>
                  </a:lnTo>
                  <a:cubicBezTo>
                    <a:pt x="0" y="72394"/>
                    <a:pt x="10380" y="47334"/>
                    <a:pt x="28857" y="28857"/>
                  </a:cubicBezTo>
                  <a:cubicBezTo>
                    <a:pt x="47334" y="10380"/>
                    <a:pt x="72394" y="0"/>
                    <a:pt x="9852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620874" cy="3157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3462" r="0" b="-195348"/>
              </a:stretch>
            </a:blipFill>
          </p:spPr>
        </p:sp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2675" t="-7324" r="-25766" b="-41636"/>
              </a:stretch>
            </a:blip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4901718" y="1542778"/>
            <a:ext cx="8484563" cy="1666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97"/>
              </a:lnSpc>
            </a:pPr>
            <a:r>
              <a:rPr lang="en-US" b="true" sz="1159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Main Team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5093415" y="7787145"/>
            <a:ext cx="2718464" cy="8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54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Foziljon Ruzmamatov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455265" y="7764770"/>
            <a:ext cx="2718464" cy="8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54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Boburjon Allayorov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4172221" y="7720019"/>
            <a:ext cx="2718464" cy="8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54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Iskandar Shomuradov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92883" y="7764770"/>
            <a:ext cx="2194096" cy="8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54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Ibrohimbek Yusupov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84037" y="8715010"/>
            <a:ext cx="3449204" cy="132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Our mentor and Director of International Affairs from TUIT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025559" y="8737385"/>
            <a:ext cx="3011788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Product Manager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587287" y="8804512"/>
            <a:ext cx="3113427" cy="393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1"/>
              </a:lnSpc>
              <a:spcBef>
                <a:spcPct val="0"/>
              </a:spcBef>
            </a:pPr>
            <a:r>
              <a:rPr lang="en-US" sz="2294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Presenter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42482" y="8804512"/>
            <a:ext cx="3011788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Programmer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946753" y="8804512"/>
            <a:ext cx="3011788" cy="430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sz="2541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Manager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984819" y="7787145"/>
            <a:ext cx="2194096" cy="885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8"/>
              </a:lnSpc>
              <a:spcBef>
                <a:spcPct val="0"/>
              </a:spcBef>
            </a:pPr>
            <a:r>
              <a:rPr lang="en-US" b="true" sz="254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Sabina Israilova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9896" y="6611751"/>
            <a:ext cx="255194" cy="308476"/>
          </a:xfrm>
          <a:custGeom>
            <a:avLst/>
            <a:gdLst/>
            <a:ahLst/>
            <a:cxnLst/>
            <a:rect r="r" b="b" t="t" l="l"/>
            <a:pathLst>
              <a:path h="308476" w="255194">
                <a:moveTo>
                  <a:pt x="0" y="0"/>
                </a:moveTo>
                <a:lnTo>
                  <a:pt x="255194" y="0"/>
                </a:lnTo>
                <a:lnTo>
                  <a:pt x="255194" y="308476"/>
                </a:lnTo>
                <a:lnTo>
                  <a:pt x="0" y="30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2991" y="1731748"/>
            <a:ext cx="3466024" cy="34660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54205" y="1832962"/>
            <a:ext cx="3263595" cy="32635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369" t="0" r="-27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747112"/>
            <a:ext cx="6466372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4"/>
              </a:lnSpc>
            </a:pPr>
            <a:r>
              <a:rPr lang="en-US" b="true" sz="750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Every day,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520197"/>
            <a:ext cx="9794049" cy="1755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b="true" sz="279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millions of farmers grow food with love — yet up to 40% of their profit disappears before reaching your table.</a:t>
            </a:r>
          </a:p>
          <a:p>
            <a:pPr algn="just">
              <a:lnSpc>
                <a:spcPts val="4759"/>
              </a:lnSpc>
            </a:pPr>
            <a:r>
              <a:rPr lang="en-US" b="true" sz="279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Not because of lack of quality… but because of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59729" y="6558043"/>
            <a:ext cx="173699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822749" y="4499891"/>
            <a:ext cx="2478135" cy="2478135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645178" y="5767817"/>
            <a:ext cx="2061524" cy="2061524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76" t="0" r="-24976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true" flipV="false" rot="1662668">
            <a:off x="14909056" y="7047507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7997301">
            <a:off x="11007145" y="1652285"/>
            <a:ext cx="703766" cy="1268047"/>
          </a:xfrm>
          <a:custGeom>
            <a:avLst/>
            <a:gdLst/>
            <a:ahLst/>
            <a:cxnLst/>
            <a:rect r="r" b="b" t="t" l="l"/>
            <a:pathLst>
              <a:path h="1268047" w="703766">
                <a:moveTo>
                  <a:pt x="0" y="1268047"/>
                </a:moveTo>
                <a:lnTo>
                  <a:pt x="703766" y="1268047"/>
                </a:lnTo>
                <a:lnTo>
                  <a:pt x="703766" y="0"/>
                </a:lnTo>
                <a:lnTo>
                  <a:pt x="0" y="0"/>
                </a:lnTo>
                <a:lnTo>
                  <a:pt x="0" y="1268047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6119136"/>
            <a:ext cx="9451149" cy="2152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74"/>
              </a:lnSpc>
            </a:pPr>
            <a:r>
              <a:rPr lang="en-US" b="true" sz="750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Logistics inefficiency and invisibility.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6967" y="2577328"/>
            <a:ext cx="8426433" cy="360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242"/>
              </a:lnSpc>
            </a:pPr>
            <a:r>
              <a:rPr lang="en-US" b="true" sz="14239" spc="213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513630" y="6447819"/>
            <a:ext cx="19464219" cy="5807734"/>
            <a:chOff x="0" y="0"/>
            <a:chExt cx="5126379" cy="15296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26379" cy="1529609"/>
            </a:xfrm>
            <a:custGeom>
              <a:avLst/>
              <a:gdLst/>
              <a:ahLst/>
              <a:cxnLst/>
              <a:rect r="r" b="b" t="t" l="l"/>
              <a:pathLst>
                <a:path h="1529609" w="5126379">
                  <a:moveTo>
                    <a:pt x="0" y="0"/>
                  </a:moveTo>
                  <a:lnTo>
                    <a:pt x="5126379" y="0"/>
                  </a:lnTo>
                  <a:lnTo>
                    <a:pt x="5126379" y="1529609"/>
                  </a:lnTo>
                  <a:lnTo>
                    <a:pt x="0" y="1529609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5126379" cy="15867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399397" y="996674"/>
            <a:ext cx="2986059" cy="6627433"/>
            <a:chOff x="0" y="0"/>
            <a:chExt cx="2858770" cy="63449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38778" t="0" r="-38778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-2700000">
            <a:off x="16667899" y="1358041"/>
            <a:ext cx="2750688" cy="4956194"/>
          </a:xfrm>
          <a:custGeom>
            <a:avLst/>
            <a:gdLst/>
            <a:ahLst/>
            <a:cxnLst/>
            <a:rect r="r" b="b" t="t" l="l"/>
            <a:pathLst>
              <a:path h="4956194" w="2750688">
                <a:moveTo>
                  <a:pt x="0" y="0"/>
                </a:moveTo>
                <a:lnTo>
                  <a:pt x="2750688" y="0"/>
                </a:lnTo>
                <a:lnTo>
                  <a:pt x="2750688" y="4956194"/>
                </a:lnTo>
                <a:lnTo>
                  <a:pt x="0" y="4956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1681829">
            <a:off x="3648780" y="8407338"/>
            <a:ext cx="2380474" cy="4289142"/>
          </a:xfrm>
          <a:custGeom>
            <a:avLst/>
            <a:gdLst/>
            <a:ahLst/>
            <a:cxnLst/>
            <a:rect r="r" b="b" t="t" l="l"/>
            <a:pathLst>
              <a:path h="4289142" w="2380474">
                <a:moveTo>
                  <a:pt x="2380474" y="0"/>
                </a:moveTo>
                <a:lnTo>
                  <a:pt x="0" y="0"/>
                </a:lnTo>
                <a:lnTo>
                  <a:pt x="0" y="4289142"/>
                </a:lnTo>
                <a:lnTo>
                  <a:pt x="2380474" y="4289142"/>
                </a:lnTo>
                <a:lnTo>
                  <a:pt x="238047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1489741">
            <a:off x="-1629061" y="1657569"/>
            <a:ext cx="2750688" cy="4956194"/>
          </a:xfrm>
          <a:custGeom>
            <a:avLst/>
            <a:gdLst/>
            <a:ahLst/>
            <a:cxnLst/>
            <a:rect r="r" b="b" t="t" l="l"/>
            <a:pathLst>
              <a:path h="4956194" w="2750688">
                <a:moveTo>
                  <a:pt x="2750687" y="0"/>
                </a:moveTo>
                <a:lnTo>
                  <a:pt x="0" y="0"/>
                </a:lnTo>
                <a:lnTo>
                  <a:pt x="0" y="4956194"/>
                </a:lnTo>
                <a:lnTo>
                  <a:pt x="2750687" y="4956194"/>
                </a:lnTo>
                <a:lnTo>
                  <a:pt x="2750687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630709" y="1829784"/>
            <a:ext cx="2986059" cy="6627433"/>
            <a:chOff x="0" y="0"/>
            <a:chExt cx="2858770" cy="63449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58770" cy="6344920"/>
            </a:xfrm>
            <a:custGeom>
              <a:avLst/>
              <a:gdLst/>
              <a:ahLst/>
              <a:cxnLst/>
              <a:rect r="r" b="b" t="t" l="l"/>
              <a:pathLst>
                <a:path h="6344920" w="285877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4"/>
              <a:stretch>
                <a:fillRect l="-33229" t="0" r="-33229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4272" y="6447819"/>
            <a:ext cx="4482478" cy="4482478"/>
          </a:xfrm>
          <a:custGeom>
            <a:avLst/>
            <a:gdLst/>
            <a:ahLst/>
            <a:cxnLst/>
            <a:rect r="r" b="b" t="t" l="l"/>
            <a:pathLst>
              <a:path h="4482478" w="4482478">
                <a:moveTo>
                  <a:pt x="0" y="0"/>
                </a:moveTo>
                <a:lnTo>
                  <a:pt x="4482478" y="0"/>
                </a:lnTo>
                <a:lnTo>
                  <a:pt x="4482478" y="4482478"/>
                </a:lnTo>
                <a:lnTo>
                  <a:pt x="0" y="448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03604" y="7326418"/>
            <a:ext cx="5454501" cy="2025269"/>
          </a:xfrm>
          <a:custGeom>
            <a:avLst/>
            <a:gdLst/>
            <a:ahLst/>
            <a:cxnLst/>
            <a:rect r="r" b="b" t="t" l="l"/>
            <a:pathLst>
              <a:path h="2025269" w="5454501">
                <a:moveTo>
                  <a:pt x="0" y="0"/>
                </a:moveTo>
                <a:lnTo>
                  <a:pt x="5454501" y="0"/>
                </a:lnTo>
                <a:lnTo>
                  <a:pt x="5454501" y="2025269"/>
                </a:lnTo>
                <a:lnTo>
                  <a:pt x="0" y="2025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7358" t="-144270" r="-25717" b="-167996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535075" y="9258300"/>
            <a:ext cx="724770" cy="724770"/>
          </a:xfrm>
          <a:custGeom>
            <a:avLst/>
            <a:gdLst/>
            <a:ahLst/>
            <a:cxnLst/>
            <a:rect r="r" b="b" t="t" l="l"/>
            <a:pathLst>
              <a:path h="724770" w="724770">
                <a:moveTo>
                  <a:pt x="0" y="0"/>
                </a:moveTo>
                <a:lnTo>
                  <a:pt x="724769" y="0"/>
                </a:lnTo>
                <a:lnTo>
                  <a:pt x="724769" y="724770"/>
                </a:lnTo>
                <a:lnTo>
                  <a:pt x="0" y="72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506112" y="9336344"/>
            <a:ext cx="871240" cy="568682"/>
          </a:xfrm>
          <a:custGeom>
            <a:avLst/>
            <a:gdLst/>
            <a:ahLst/>
            <a:cxnLst/>
            <a:rect r="r" b="b" t="t" l="l"/>
            <a:pathLst>
              <a:path h="568682" w="871240">
                <a:moveTo>
                  <a:pt x="0" y="0"/>
                </a:moveTo>
                <a:lnTo>
                  <a:pt x="871240" y="0"/>
                </a:lnTo>
                <a:lnTo>
                  <a:pt x="871240" y="568682"/>
                </a:lnTo>
                <a:lnTo>
                  <a:pt x="0" y="568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392971" y="9489358"/>
            <a:ext cx="2979791" cy="3293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54"/>
              </a:lnSpc>
            </a:pPr>
            <a:r>
              <a:rPr lang="en-US" b="true" sz="2639" spc="3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+998908086383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510702" y="9506070"/>
            <a:ext cx="4531721" cy="28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29"/>
              </a:lnSpc>
            </a:pPr>
            <a:r>
              <a:rPr lang="en-US" b="true" sz="2289" spc="34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HAMRAYEV-2000@MAIL.RU</a:t>
            </a:r>
          </a:p>
        </p:txBody>
      </p:sp>
      <p:sp>
        <p:nvSpPr>
          <p:cNvPr name="Freeform 19" id="19"/>
          <p:cNvSpPr/>
          <p:nvPr/>
        </p:nvSpPr>
        <p:spPr>
          <a:xfrm flipH="true" flipV="false" rot="1681829">
            <a:off x="2591504" y="8646830"/>
            <a:ext cx="2380474" cy="4289142"/>
          </a:xfrm>
          <a:custGeom>
            <a:avLst/>
            <a:gdLst/>
            <a:ahLst/>
            <a:cxnLst/>
            <a:rect r="r" b="b" t="t" l="l"/>
            <a:pathLst>
              <a:path h="4289142" w="2380474">
                <a:moveTo>
                  <a:pt x="2380474" y="0"/>
                </a:moveTo>
                <a:lnTo>
                  <a:pt x="0" y="0"/>
                </a:lnTo>
                <a:lnTo>
                  <a:pt x="0" y="4289143"/>
                </a:lnTo>
                <a:lnTo>
                  <a:pt x="2380474" y="4289143"/>
                </a:lnTo>
                <a:lnTo>
                  <a:pt x="238047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9896" y="6611751"/>
            <a:ext cx="255194" cy="308476"/>
          </a:xfrm>
          <a:custGeom>
            <a:avLst/>
            <a:gdLst/>
            <a:ahLst/>
            <a:cxnLst/>
            <a:rect r="r" b="b" t="t" l="l"/>
            <a:pathLst>
              <a:path h="308476" w="255194">
                <a:moveTo>
                  <a:pt x="0" y="0"/>
                </a:moveTo>
                <a:lnTo>
                  <a:pt x="255194" y="0"/>
                </a:lnTo>
                <a:lnTo>
                  <a:pt x="255194" y="308476"/>
                </a:lnTo>
                <a:lnTo>
                  <a:pt x="0" y="30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2991" y="1731748"/>
            <a:ext cx="3466024" cy="34660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54205" y="1832962"/>
            <a:ext cx="3263595" cy="32635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369" t="0" r="-27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59729" y="6558043"/>
            <a:ext cx="173699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22749" y="4499891"/>
            <a:ext cx="2478135" cy="24781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45178" y="5767817"/>
            <a:ext cx="2061524" cy="20615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76" t="0" r="-2497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1662668">
            <a:off x="14909056" y="7047507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7997301">
            <a:off x="11007145" y="1652285"/>
            <a:ext cx="703766" cy="1268047"/>
          </a:xfrm>
          <a:custGeom>
            <a:avLst/>
            <a:gdLst/>
            <a:ahLst/>
            <a:cxnLst/>
            <a:rect r="r" b="b" t="t" l="l"/>
            <a:pathLst>
              <a:path h="1268047" w="703766">
                <a:moveTo>
                  <a:pt x="0" y="1268047"/>
                </a:moveTo>
                <a:lnTo>
                  <a:pt x="703766" y="1268047"/>
                </a:lnTo>
                <a:lnTo>
                  <a:pt x="703766" y="0"/>
                </a:lnTo>
                <a:lnTo>
                  <a:pt x="0" y="0"/>
                </a:lnTo>
                <a:lnTo>
                  <a:pt x="0" y="1268047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5436" y="3740444"/>
            <a:ext cx="11033117" cy="260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09"/>
              </a:lnSpc>
            </a:pPr>
            <a:r>
              <a:rPr lang="en-US" b="true" sz="6299" i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 Italics"/>
                <a:ea typeface="Cyrillic Bodoni Bold Italics"/>
                <a:cs typeface="Cyrillic Bodoni Bold Italics"/>
                <a:sym typeface="Cyrillic Bodoni Bold Italics"/>
              </a:rPr>
              <a:t>China built the fastest logistics empire in history.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02383" y="5143500"/>
            <a:ext cx="8576927" cy="5994507"/>
            <a:chOff x="0" y="0"/>
            <a:chExt cx="2258944" cy="1578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8944" cy="1578800"/>
            </a:xfrm>
            <a:custGeom>
              <a:avLst/>
              <a:gdLst/>
              <a:ahLst/>
              <a:cxnLst/>
              <a:rect r="r" b="b" t="t" l="l"/>
              <a:pathLst>
                <a:path h="1578800" w="2258944">
                  <a:moveTo>
                    <a:pt x="0" y="0"/>
                  </a:moveTo>
                  <a:lnTo>
                    <a:pt x="2258944" y="0"/>
                  </a:lnTo>
                  <a:lnTo>
                    <a:pt x="2258944" y="1578800"/>
                  </a:lnTo>
                  <a:lnTo>
                    <a:pt x="0" y="1578800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58944" cy="1635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229621">
            <a:off x="8195688" y="7515103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0" y="0"/>
                </a:moveTo>
                <a:lnTo>
                  <a:pt x="2617489" y="0"/>
                </a:lnTo>
                <a:lnTo>
                  <a:pt x="2617489" y="4716196"/>
                </a:lnTo>
                <a:lnTo>
                  <a:pt x="0" y="4716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33019">
            <a:off x="7739695" y="2334874"/>
            <a:ext cx="647203" cy="1166132"/>
          </a:xfrm>
          <a:custGeom>
            <a:avLst/>
            <a:gdLst/>
            <a:ahLst/>
            <a:cxnLst/>
            <a:rect r="r" b="b" t="t" l="l"/>
            <a:pathLst>
              <a:path h="1166132" w="647203">
                <a:moveTo>
                  <a:pt x="647204" y="0"/>
                </a:moveTo>
                <a:lnTo>
                  <a:pt x="0" y="0"/>
                </a:lnTo>
                <a:lnTo>
                  <a:pt x="0" y="1166132"/>
                </a:lnTo>
                <a:lnTo>
                  <a:pt x="647204" y="1166132"/>
                </a:lnTo>
                <a:lnTo>
                  <a:pt x="647204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70890" y="-182970"/>
            <a:ext cx="4417110" cy="4417110"/>
          </a:xfrm>
          <a:custGeom>
            <a:avLst/>
            <a:gdLst/>
            <a:ahLst/>
            <a:cxnLst/>
            <a:rect r="r" b="b" t="t" l="l"/>
            <a:pathLst>
              <a:path h="4417110" w="4417110">
                <a:moveTo>
                  <a:pt x="0" y="0"/>
                </a:moveTo>
                <a:lnTo>
                  <a:pt x="4417110" y="0"/>
                </a:lnTo>
                <a:lnTo>
                  <a:pt x="4417110" y="4417110"/>
                </a:lnTo>
                <a:lnTo>
                  <a:pt x="0" y="4417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22756" y="4789042"/>
            <a:ext cx="5183173" cy="3991044"/>
          </a:xfrm>
          <a:custGeom>
            <a:avLst/>
            <a:gdLst/>
            <a:ahLst/>
            <a:cxnLst/>
            <a:rect r="r" b="b" t="t" l="l"/>
            <a:pathLst>
              <a:path h="3991044" w="5183173">
                <a:moveTo>
                  <a:pt x="0" y="0"/>
                </a:moveTo>
                <a:lnTo>
                  <a:pt x="5183173" y="0"/>
                </a:lnTo>
                <a:lnTo>
                  <a:pt x="5183173" y="3991044"/>
                </a:lnTo>
                <a:lnTo>
                  <a:pt x="0" y="39910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53567" y="645354"/>
            <a:ext cx="12060775" cy="20735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24"/>
              </a:lnSpc>
            </a:pPr>
            <a:r>
              <a:rPr lang="en-US" b="true" sz="719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Understanding China’s Strength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31173" y="3718552"/>
            <a:ext cx="9173260" cy="486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504"/>
              </a:lnSpc>
            </a:pP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   We admire China’s</a:t>
            </a:r>
          </a:p>
          <a:p>
            <a:pPr algn="just">
              <a:lnSpc>
                <a:spcPts val="6504"/>
              </a:lnSpc>
            </a:pP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</a:t>
            </a:r>
          </a:p>
          <a:p>
            <a:pPr algn="just" marL="826010" indent="-413005" lvl="1">
              <a:lnSpc>
                <a:spcPts val="6504"/>
              </a:lnSpc>
              <a:buFont typeface="Arial"/>
              <a:buChar char="•"/>
            </a:pP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Logistics leadership </a:t>
            </a:r>
          </a:p>
          <a:p>
            <a:pPr algn="just" marL="826010" indent="-413005" lvl="1">
              <a:lnSpc>
                <a:spcPts val="6504"/>
              </a:lnSpc>
              <a:buFont typeface="Arial"/>
              <a:buChar char="•"/>
            </a:pP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Cainiao’s AI warehouses, </a:t>
            </a:r>
          </a:p>
          <a:p>
            <a:pPr algn="just" marL="826010" indent="-413005" lvl="1">
              <a:lnSpc>
                <a:spcPts val="6504"/>
              </a:lnSpc>
              <a:buFont typeface="Arial"/>
              <a:buChar char="•"/>
            </a:pP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G</a:t>
            </a:r>
            <a:r>
              <a:rPr lang="en-US" sz="3825">
                <a:solidFill>
                  <a:srgbClr val="000000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lobal e-commerce infrastructure — </a:t>
            </a:r>
            <a:r>
              <a:rPr lang="en-US" b="true" sz="3825">
                <a:solidFill>
                  <a:srgbClr val="000000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it’s a masterpiece of coordination.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9896" y="6611751"/>
            <a:ext cx="255194" cy="308476"/>
          </a:xfrm>
          <a:custGeom>
            <a:avLst/>
            <a:gdLst/>
            <a:ahLst/>
            <a:cxnLst/>
            <a:rect r="r" b="b" t="t" l="l"/>
            <a:pathLst>
              <a:path h="308476" w="255194">
                <a:moveTo>
                  <a:pt x="0" y="0"/>
                </a:moveTo>
                <a:lnTo>
                  <a:pt x="255194" y="0"/>
                </a:lnTo>
                <a:lnTo>
                  <a:pt x="255194" y="308476"/>
                </a:lnTo>
                <a:lnTo>
                  <a:pt x="0" y="30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2991" y="1731748"/>
            <a:ext cx="3466024" cy="34660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54205" y="1832962"/>
            <a:ext cx="3263595" cy="32635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369" t="0" r="-27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59729" y="6558043"/>
            <a:ext cx="173699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22749" y="4499891"/>
            <a:ext cx="2478135" cy="24781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45178" y="5767817"/>
            <a:ext cx="2061524" cy="20615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76" t="0" r="-2497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1662668">
            <a:off x="14909056" y="7047507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7997301">
            <a:off x="11007145" y="1652285"/>
            <a:ext cx="703766" cy="1268047"/>
          </a:xfrm>
          <a:custGeom>
            <a:avLst/>
            <a:gdLst/>
            <a:ahLst/>
            <a:cxnLst/>
            <a:rect r="r" b="b" t="t" l="l"/>
            <a:pathLst>
              <a:path h="1268047" w="703766">
                <a:moveTo>
                  <a:pt x="0" y="1268047"/>
                </a:moveTo>
                <a:lnTo>
                  <a:pt x="703766" y="1268047"/>
                </a:lnTo>
                <a:lnTo>
                  <a:pt x="703766" y="0"/>
                </a:lnTo>
                <a:lnTo>
                  <a:pt x="0" y="0"/>
                </a:lnTo>
                <a:lnTo>
                  <a:pt x="0" y="1268047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648505"/>
            <a:ext cx="11824291" cy="428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7500" b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But the next challenge is not speed -  </a:t>
            </a:r>
          </a:p>
          <a:p>
            <a:pPr algn="l">
              <a:lnSpc>
                <a:spcPts val="8474"/>
              </a:lnSpc>
            </a:pPr>
          </a:p>
          <a:p>
            <a:pPr algn="l" marL="0" indent="0" lvl="0">
              <a:lnSpc>
                <a:spcPts val="8474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433840" y="369463"/>
            <a:ext cx="2086961" cy="727524"/>
            <a:chOff x="0" y="0"/>
            <a:chExt cx="2782614" cy="970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3462" r="0" b="-19534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2675" t="-7324" r="-25766" b="-41636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139896" y="6611751"/>
            <a:ext cx="255194" cy="308476"/>
          </a:xfrm>
          <a:custGeom>
            <a:avLst/>
            <a:gdLst/>
            <a:ahLst/>
            <a:cxnLst/>
            <a:rect r="r" b="b" t="t" l="l"/>
            <a:pathLst>
              <a:path h="308476" w="255194">
                <a:moveTo>
                  <a:pt x="0" y="0"/>
                </a:moveTo>
                <a:lnTo>
                  <a:pt x="255194" y="0"/>
                </a:lnTo>
                <a:lnTo>
                  <a:pt x="255194" y="308476"/>
                </a:lnTo>
                <a:lnTo>
                  <a:pt x="0" y="3084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852991" y="1731748"/>
            <a:ext cx="3466024" cy="34660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954205" y="1832962"/>
            <a:ext cx="3263595" cy="326359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7369" t="0" r="-27369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059729" y="6558043"/>
            <a:ext cx="1736998" cy="35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Learn More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822749" y="4499891"/>
            <a:ext cx="2478135" cy="247813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645178" y="5767817"/>
            <a:ext cx="2061524" cy="206152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24976" t="0" r="-2497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true" flipV="false" rot="1662668">
            <a:off x="14909056" y="7047507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89" y="0"/>
                </a:moveTo>
                <a:lnTo>
                  <a:pt x="0" y="0"/>
                </a:lnTo>
                <a:lnTo>
                  <a:pt x="0" y="4716196"/>
                </a:lnTo>
                <a:lnTo>
                  <a:pt x="2617489" y="4716196"/>
                </a:lnTo>
                <a:lnTo>
                  <a:pt x="26174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true" rot="7997301">
            <a:off x="11007145" y="1652285"/>
            <a:ext cx="703766" cy="1268047"/>
          </a:xfrm>
          <a:custGeom>
            <a:avLst/>
            <a:gdLst/>
            <a:ahLst/>
            <a:cxnLst/>
            <a:rect r="r" b="b" t="t" l="l"/>
            <a:pathLst>
              <a:path h="1268047" w="703766">
                <a:moveTo>
                  <a:pt x="0" y="1268047"/>
                </a:moveTo>
                <a:lnTo>
                  <a:pt x="703766" y="1268047"/>
                </a:lnTo>
                <a:lnTo>
                  <a:pt x="703766" y="0"/>
                </a:lnTo>
                <a:lnTo>
                  <a:pt x="0" y="0"/>
                </a:lnTo>
                <a:lnTo>
                  <a:pt x="0" y="1268047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3447378"/>
            <a:ext cx="11824291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74"/>
              </a:lnSpc>
            </a:pPr>
            <a:r>
              <a:rPr lang="en-US" sz="7500" b="true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But the next challenge is not speed -  </a:t>
            </a:r>
          </a:p>
          <a:p>
            <a:pPr algn="l">
              <a:lnSpc>
                <a:spcPts val="8474"/>
              </a:lnSpc>
            </a:pPr>
          </a:p>
          <a:p>
            <a:pPr algn="l" marL="0" indent="0" lvl="0">
              <a:lnSpc>
                <a:spcPts val="8474"/>
              </a:lnSpc>
            </a:pPr>
            <a:r>
              <a:rPr lang="en-US" b="true" sz="750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it’s sustainability, transparency, and trust.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433840" y="369463"/>
            <a:ext cx="2086961" cy="727524"/>
            <a:chOff x="0" y="0"/>
            <a:chExt cx="2782614" cy="9700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163462" r="0" b="-19534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2675" t="-7324" r="-25766" b="-41636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662668">
            <a:off x="-1308745" y="5232685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6"/>
                </a:lnTo>
                <a:lnTo>
                  <a:pt x="2617490" y="4716196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285501">
            <a:off x="16449268" y="367828"/>
            <a:ext cx="733568" cy="1321743"/>
          </a:xfrm>
          <a:custGeom>
            <a:avLst/>
            <a:gdLst/>
            <a:ahLst/>
            <a:cxnLst/>
            <a:rect r="r" b="b" t="t" l="l"/>
            <a:pathLst>
              <a:path h="1321743" w="733568">
                <a:moveTo>
                  <a:pt x="0" y="1321744"/>
                </a:moveTo>
                <a:lnTo>
                  <a:pt x="733567" y="1321744"/>
                </a:lnTo>
                <a:lnTo>
                  <a:pt x="733567" y="0"/>
                </a:lnTo>
                <a:lnTo>
                  <a:pt x="0" y="0"/>
                </a:lnTo>
                <a:lnTo>
                  <a:pt x="0" y="132174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49337" y="3988227"/>
            <a:ext cx="11989327" cy="2031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57"/>
              </a:lnSpc>
            </a:pPr>
            <a:r>
              <a:rPr lang="en-US" b="true" sz="8431" spc="59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world mastered speed, but not visibility.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63462" r="0" b="-195348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2675" t="-7324" r="-25766" b="-41636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831166">
            <a:off x="-5240138" y="-3565905"/>
            <a:ext cx="8576927" cy="5184488"/>
            <a:chOff x="0" y="0"/>
            <a:chExt cx="2258944" cy="13654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58944" cy="1365462"/>
            </a:xfrm>
            <a:custGeom>
              <a:avLst/>
              <a:gdLst/>
              <a:ahLst/>
              <a:cxnLst/>
              <a:rect r="r" b="b" t="t" l="l"/>
              <a:pathLst>
                <a:path h="1365462" w="2258944">
                  <a:moveTo>
                    <a:pt x="0" y="0"/>
                  </a:moveTo>
                  <a:lnTo>
                    <a:pt x="2258944" y="0"/>
                  </a:lnTo>
                  <a:lnTo>
                    <a:pt x="2258944" y="1365462"/>
                  </a:lnTo>
                  <a:lnTo>
                    <a:pt x="0" y="1365462"/>
                  </a:lnTo>
                  <a:close/>
                </a:path>
              </a:pathLst>
            </a:custGeom>
            <a:gradFill rotWithShape="true">
              <a:gsLst>
                <a:gs pos="0">
                  <a:srgbClr val="2B7B13">
                    <a:alpha val="100000"/>
                  </a:srgbClr>
                </a:gs>
                <a:gs pos="100000">
                  <a:srgbClr val="0D360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258944" cy="14226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229621">
            <a:off x="8195688" y="7515103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0" y="0"/>
                </a:moveTo>
                <a:lnTo>
                  <a:pt x="2617489" y="0"/>
                </a:lnTo>
                <a:lnTo>
                  <a:pt x="2617489" y="4716196"/>
                </a:lnTo>
                <a:lnTo>
                  <a:pt x="0" y="47161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2233019">
            <a:off x="10621967" y="1105685"/>
            <a:ext cx="647203" cy="1166132"/>
          </a:xfrm>
          <a:custGeom>
            <a:avLst/>
            <a:gdLst/>
            <a:ahLst/>
            <a:cxnLst/>
            <a:rect r="r" b="b" t="t" l="l"/>
            <a:pathLst>
              <a:path h="1166132" w="647203">
                <a:moveTo>
                  <a:pt x="647203" y="0"/>
                </a:moveTo>
                <a:lnTo>
                  <a:pt x="0" y="0"/>
                </a:lnTo>
                <a:lnTo>
                  <a:pt x="0" y="1166132"/>
                </a:lnTo>
                <a:lnTo>
                  <a:pt x="647203" y="1166132"/>
                </a:lnTo>
                <a:lnTo>
                  <a:pt x="64720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07443" y="3616115"/>
            <a:ext cx="15473113" cy="310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4"/>
              </a:lnSpc>
            </a:pPr>
            <a:r>
              <a:rPr lang="en-US" b="true" sz="7190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For small producers — for the farmer, the supplier, the startup — global logistics is still a black box.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662668">
            <a:off x="-1308745" y="5232685"/>
            <a:ext cx="2617489" cy="4716197"/>
          </a:xfrm>
          <a:custGeom>
            <a:avLst/>
            <a:gdLst/>
            <a:ahLst/>
            <a:cxnLst/>
            <a:rect r="r" b="b" t="t" l="l"/>
            <a:pathLst>
              <a:path h="4716197" w="2617489">
                <a:moveTo>
                  <a:pt x="2617490" y="0"/>
                </a:moveTo>
                <a:lnTo>
                  <a:pt x="0" y="0"/>
                </a:lnTo>
                <a:lnTo>
                  <a:pt x="0" y="4716196"/>
                </a:lnTo>
                <a:lnTo>
                  <a:pt x="2617490" y="4716196"/>
                </a:lnTo>
                <a:lnTo>
                  <a:pt x="261749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285501">
            <a:off x="16449268" y="367828"/>
            <a:ext cx="733568" cy="1321743"/>
          </a:xfrm>
          <a:custGeom>
            <a:avLst/>
            <a:gdLst/>
            <a:ahLst/>
            <a:cxnLst/>
            <a:rect r="r" b="b" t="t" l="l"/>
            <a:pathLst>
              <a:path h="1321743" w="733568">
                <a:moveTo>
                  <a:pt x="0" y="1321744"/>
                </a:moveTo>
                <a:lnTo>
                  <a:pt x="733567" y="1321744"/>
                </a:lnTo>
                <a:lnTo>
                  <a:pt x="733567" y="0"/>
                </a:lnTo>
                <a:lnTo>
                  <a:pt x="0" y="0"/>
                </a:lnTo>
                <a:lnTo>
                  <a:pt x="0" y="1321744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413228" y="7174036"/>
            <a:ext cx="4440400" cy="1019714"/>
            <a:chOff x="0" y="0"/>
            <a:chExt cx="1076943" cy="2473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6943" cy="247314"/>
            </a:xfrm>
            <a:custGeom>
              <a:avLst/>
              <a:gdLst/>
              <a:ahLst/>
              <a:cxnLst/>
              <a:rect r="r" b="b" t="t" l="l"/>
              <a:pathLst>
                <a:path h="247314" w="1076943">
                  <a:moveTo>
                    <a:pt x="41844" y="0"/>
                  </a:moveTo>
                  <a:lnTo>
                    <a:pt x="1035099" y="0"/>
                  </a:lnTo>
                  <a:cubicBezTo>
                    <a:pt x="1046197" y="0"/>
                    <a:pt x="1056840" y="4409"/>
                    <a:pt x="1064687" y="12256"/>
                  </a:cubicBezTo>
                  <a:cubicBezTo>
                    <a:pt x="1072535" y="20103"/>
                    <a:pt x="1076943" y="30747"/>
                    <a:pt x="1076943" y="41844"/>
                  </a:cubicBezTo>
                  <a:lnTo>
                    <a:pt x="1076943" y="205470"/>
                  </a:lnTo>
                  <a:cubicBezTo>
                    <a:pt x="1076943" y="228580"/>
                    <a:pt x="1058209" y="247314"/>
                    <a:pt x="1035099" y="247314"/>
                  </a:cubicBezTo>
                  <a:lnTo>
                    <a:pt x="41844" y="247314"/>
                  </a:lnTo>
                  <a:cubicBezTo>
                    <a:pt x="30747" y="247314"/>
                    <a:pt x="20103" y="242906"/>
                    <a:pt x="12256" y="235058"/>
                  </a:cubicBezTo>
                  <a:cubicBezTo>
                    <a:pt x="4409" y="227211"/>
                    <a:pt x="0" y="216568"/>
                    <a:pt x="0" y="205470"/>
                  </a:cubicBezTo>
                  <a:lnTo>
                    <a:pt x="0" y="41844"/>
                  </a:lnTo>
                  <a:cubicBezTo>
                    <a:pt x="0" y="18734"/>
                    <a:pt x="18734" y="0"/>
                    <a:pt x="4184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1919">
                    <a:alpha val="100000"/>
                  </a:srgbClr>
                </a:gs>
                <a:gs pos="100000">
                  <a:srgbClr val="E52B2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76943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66215" y="6651762"/>
            <a:ext cx="2527701" cy="3635238"/>
          </a:xfrm>
          <a:custGeom>
            <a:avLst/>
            <a:gdLst/>
            <a:ahLst/>
            <a:cxnLst/>
            <a:rect r="r" b="b" t="t" l="l"/>
            <a:pathLst>
              <a:path h="3635238" w="2527701">
                <a:moveTo>
                  <a:pt x="0" y="0"/>
                </a:moveTo>
                <a:lnTo>
                  <a:pt x="2527701" y="0"/>
                </a:lnTo>
                <a:lnTo>
                  <a:pt x="2527701" y="3635238"/>
                </a:lnTo>
                <a:lnTo>
                  <a:pt x="0" y="3635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551" t="0" r="-66286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54673" y="6841293"/>
            <a:ext cx="4014770" cy="3445707"/>
          </a:xfrm>
          <a:custGeom>
            <a:avLst/>
            <a:gdLst/>
            <a:ahLst/>
            <a:cxnLst/>
            <a:rect r="r" b="b" t="t" l="l"/>
            <a:pathLst>
              <a:path h="3445707" w="4014770">
                <a:moveTo>
                  <a:pt x="0" y="0"/>
                </a:moveTo>
                <a:lnTo>
                  <a:pt x="4014771" y="0"/>
                </a:lnTo>
                <a:lnTo>
                  <a:pt x="4014771" y="3445707"/>
                </a:lnTo>
                <a:lnTo>
                  <a:pt x="0" y="3445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819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147" y="6508174"/>
            <a:ext cx="3093631" cy="3778826"/>
          </a:xfrm>
          <a:custGeom>
            <a:avLst/>
            <a:gdLst/>
            <a:ahLst/>
            <a:cxnLst/>
            <a:rect r="r" b="b" t="t" l="l"/>
            <a:pathLst>
              <a:path h="3778826" w="3093631">
                <a:moveTo>
                  <a:pt x="0" y="0"/>
                </a:moveTo>
                <a:lnTo>
                  <a:pt x="3093631" y="0"/>
                </a:lnTo>
                <a:lnTo>
                  <a:pt x="3093631" y="3778826"/>
                </a:lnTo>
                <a:lnTo>
                  <a:pt x="0" y="3778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3346" t="0" r="-5380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1755" y="2330618"/>
            <a:ext cx="4444491" cy="3333368"/>
          </a:xfrm>
          <a:custGeom>
            <a:avLst/>
            <a:gdLst/>
            <a:ahLst/>
            <a:cxnLst/>
            <a:rect r="r" b="b" t="t" l="l"/>
            <a:pathLst>
              <a:path h="3333368" w="4444491">
                <a:moveTo>
                  <a:pt x="0" y="0"/>
                </a:moveTo>
                <a:lnTo>
                  <a:pt x="4444490" y="0"/>
                </a:lnTo>
                <a:lnTo>
                  <a:pt x="4444490" y="3333368"/>
                </a:lnTo>
                <a:lnTo>
                  <a:pt x="0" y="33333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85738" y="437335"/>
            <a:ext cx="9716524" cy="75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50"/>
              </a:lnSpc>
            </a:pPr>
            <a:r>
              <a:rPr lang="en-US" b="true" sz="6033" spc="42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 Bold"/>
                <a:ea typeface="Cyrillic Bodoni Bold"/>
                <a:cs typeface="Cyrillic Bodoni Bold"/>
                <a:sym typeface="Cyrillic Bodoni Bold"/>
              </a:rPr>
              <a:t>The Problem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37940" y="1539643"/>
            <a:ext cx="9412120" cy="486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74"/>
              </a:lnSpc>
            </a:pPr>
            <a:r>
              <a:rPr lang="en-US" sz="3885" spc="27">
                <a:gradFill>
                  <a:gsLst>
                    <a:gs pos="0">
                      <a:srgbClr val="2B7B13">
                        <a:alpha val="100000"/>
                      </a:srgbClr>
                    </a:gs>
                    <a:gs pos="100000">
                      <a:srgbClr val="0D3600">
                        <a:alpha val="100000"/>
                      </a:srgbClr>
                    </a:gs>
                  </a:gsLst>
                  <a:lin ang="0"/>
                </a:gradFill>
                <a:latin typeface="Cyrillic Bodoni"/>
                <a:ea typeface="Cyrillic Bodoni"/>
                <a:cs typeface="Cyrillic Bodoni"/>
                <a:sym typeface="Cyrillic Bodoni"/>
              </a:rPr>
              <a:t>Invisible Farmers, Fragmented Trust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76948" y="7505503"/>
            <a:ext cx="4789267" cy="482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58"/>
              </a:lnSpc>
            </a:pPr>
            <a:r>
              <a:rPr lang="en-US" b="true" sz="3867" spc="27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&gt;-40% profit loss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88451" y="2868768"/>
            <a:ext cx="4089019" cy="939021"/>
            <a:chOff x="0" y="0"/>
            <a:chExt cx="1076943" cy="2473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6943" cy="247314"/>
            </a:xfrm>
            <a:custGeom>
              <a:avLst/>
              <a:gdLst/>
              <a:ahLst/>
              <a:cxnLst/>
              <a:rect r="r" b="b" t="t" l="l"/>
              <a:pathLst>
                <a:path h="247314" w="1076943">
                  <a:moveTo>
                    <a:pt x="45440" y="0"/>
                  </a:moveTo>
                  <a:lnTo>
                    <a:pt x="1031503" y="0"/>
                  </a:lnTo>
                  <a:cubicBezTo>
                    <a:pt x="1043555" y="0"/>
                    <a:pt x="1055112" y="4787"/>
                    <a:pt x="1063634" y="13309"/>
                  </a:cubicBezTo>
                  <a:cubicBezTo>
                    <a:pt x="1072156" y="21831"/>
                    <a:pt x="1076943" y="33389"/>
                    <a:pt x="1076943" y="45440"/>
                  </a:cubicBezTo>
                  <a:lnTo>
                    <a:pt x="1076943" y="201874"/>
                  </a:lnTo>
                  <a:cubicBezTo>
                    <a:pt x="1076943" y="213925"/>
                    <a:pt x="1072156" y="225483"/>
                    <a:pt x="1063634" y="234005"/>
                  </a:cubicBezTo>
                  <a:cubicBezTo>
                    <a:pt x="1055112" y="242527"/>
                    <a:pt x="1043555" y="247314"/>
                    <a:pt x="1031503" y="247314"/>
                  </a:cubicBezTo>
                  <a:lnTo>
                    <a:pt x="45440" y="247314"/>
                  </a:lnTo>
                  <a:cubicBezTo>
                    <a:pt x="33389" y="247314"/>
                    <a:pt x="21831" y="242527"/>
                    <a:pt x="13309" y="234005"/>
                  </a:cubicBezTo>
                  <a:cubicBezTo>
                    <a:pt x="4787" y="225483"/>
                    <a:pt x="0" y="213925"/>
                    <a:pt x="0" y="201874"/>
                  </a:cubicBezTo>
                  <a:lnTo>
                    <a:pt x="0" y="45440"/>
                  </a:lnTo>
                  <a:cubicBezTo>
                    <a:pt x="0" y="33389"/>
                    <a:pt x="4787" y="21831"/>
                    <a:pt x="13309" y="13309"/>
                  </a:cubicBezTo>
                  <a:cubicBezTo>
                    <a:pt x="21831" y="4787"/>
                    <a:pt x="33389" y="0"/>
                    <a:pt x="454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1919">
                    <a:alpha val="100000"/>
                  </a:srgbClr>
                </a:gs>
                <a:gs pos="100000">
                  <a:srgbClr val="E52B2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076943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70868" y="3172770"/>
            <a:ext cx="4410279" cy="44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6"/>
              </a:lnSpc>
            </a:pPr>
            <a:r>
              <a:rPr lang="en-US" b="true" sz="3561" spc="24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&gt;-30%  waste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669617" y="4636182"/>
            <a:ext cx="4791870" cy="939021"/>
            <a:chOff x="0" y="0"/>
            <a:chExt cx="1262056" cy="2473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62056" cy="247314"/>
            </a:xfrm>
            <a:custGeom>
              <a:avLst/>
              <a:gdLst/>
              <a:ahLst/>
              <a:cxnLst/>
              <a:rect r="r" b="b" t="t" l="l"/>
              <a:pathLst>
                <a:path h="247314" w="1262056">
                  <a:moveTo>
                    <a:pt x="38775" y="0"/>
                  </a:moveTo>
                  <a:lnTo>
                    <a:pt x="1223281" y="0"/>
                  </a:lnTo>
                  <a:cubicBezTo>
                    <a:pt x="1244696" y="0"/>
                    <a:pt x="1262056" y="17360"/>
                    <a:pt x="1262056" y="38775"/>
                  </a:cubicBezTo>
                  <a:lnTo>
                    <a:pt x="1262056" y="208539"/>
                  </a:lnTo>
                  <a:cubicBezTo>
                    <a:pt x="1262056" y="229954"/>
                    <a:pt x="1244696" y="247314"/>
                    <a:pt x="1223281" y="247314"/>
                  </a:cubicBezTo>
                  <a:lnTo>
                    <a:pt x="38775" y="247314"/>
                  </a:lnTo>
                  <a:cubicBezTo>
                    <a:pt x="17360" y="247314"/>
                    <a:pt x="0" y="229954"/>
                    <a:pt x="0" y="208539"/>
                  </a:cubicBezTo>
                  <a:lnTo>
                    <a:pt x="0" y="38775"/>
                  </a:lnTo>
                  <a:cubicBezTo>
                    <a:pt x="0" y="17360"/>
                    <a:pt x="17360" y="0"/>
                    <a:pt x="3877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1919">
                    <a:alpha val="100000"/>
                  </a:srgbClr>
                </a:gs>
                <a:gs pos="100000">
                  <a:srgbClr val="E52B2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262056" cy="30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452034" y="4930659"/>
            <a:ext cx="5009452" cy="4453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76"/>
              </a:lnSpc>
            </a:pPr>
            <a:r>
              <a:rPr lang="en-US" b="true" sz="3561" spc="24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18-25% lose freshness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374670" y="4625139"/>
            <a:ext cx="4761665" cy="1883035"/>
            <a:chOff x="0" y="0"/>
            <a:chExt cx="1109546" cy="438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09546" cy="438778"/>
            </a:xfrm>
            <a:custGeom>
              <a:avLst/>
              <a:gdLst/>
              <a:ahLst/>
              <a:cxnLst/>
              <a:rect r="r" b="b" t="t" l="l"/>
              <a:pathLst>
                <a:path h="438778" w="1109546">
                  <a:moveTo>
                    <a:pt x="39021" y="0"/>
                  </a:moveTo>
                  <a:lnTo>
                    <a:pt x="1070525" y="0"/>
                  </a:lnTo>
                  <a:cubicBezTo>
                    <a:pt x="1080874" y="0"/>
                    <a:pt x="1090799" y="4111"/>
                    <a:pt x="1098117" y="11429"/>
                  </a:cubicBezTo>
                  <a:cubicBezTo>
                    <a:pt x="1105435" y="18747"/>
                    <a:pt x="1109546" y="28672"/>
                    <a:pt x="1109546" y="39021"/>
                  </a:cubicBezTo>
                  <a:lnTo>
                    <a:pt x="1109546" y="399757"/>
                  </a:lnTo>
                  <a:cubicBezTo>
                    <a:pt x="1109546" y="410106"/>
                    <a:pt x="1105435" y="420031"/>
                    <a:pt x="1098117" y="427349"/>
                  </a:cubicBezTo>
                  <a:cubicBezTo>
                    <a:pt x="1090799" y="434667"/>
                    <a:pt x="1080874" y="438778"/>
                    <a:pt x="1070525" y="438778"/>
                  </a:cubicBezTo>
                  <a:lnTo>
                    <a:pt x="39021" y="438778"/>
                  </a:lnTo>
                  <a:cubicBezTo>
                    <a:pt x="28672" y="438778"/>
                    <a:pt x="18747" y="434667"/>
                    <a:pt x="11429" y="427349"/>
                  </a:cubicBezTo>
                  <a:cubicBezTo>
                    <a:pt x="4111" y="420031"/>
                    <a:pt x="0" y="410106"/>
                    <a:pt x="0" y="399757"/>
                  </a:cubicBezTo>
                  <a:lnTo>
                    <a:pt x="0" y="39021"/>
                  </a:lnTo>
                  <a:cubicBezTo>
                    <a:pt x="0" y="28672"/>
                    <a:pt x="4111" y="18747"/>
                    <a:pt x="11429" y="11429"/>
                  </a:cubicBezTo>
                  <a:cubicBezTo>
                    <a:pt x="18747" y="4111"/>
                    <a:pt x="28672" y="0"/>
                    <a:pt x="390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1919">
                    <a:alpha val="100000"/>
                  </a:srgbClr>
                </a:gs>
                <a:gs pos="100000">
                  <a:srgbClr val="E52B2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09546" cy="49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251705" y="4875097"/>
            <a:ext cx="5007595" cy="1498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5"/>
              </a:lnSpc>
            </a:pPr>
            <a:r>
              <a:rPr lang="en-US" b="true" sz="4201" spc="2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up to 40%</a:t>
            </a:r>
            <a:r>
              <a:rPr lang="en-US" sz="4201" spc="29">
                <a:solidFill>
                  <a:srgbClr val="FFFFFF"/>
                </a:solidFill>
                <a:latin typeface="Cyrillic Bodoni"/>
                <a:ea typeface="Cyrillic Bodoni"/>
                <a:cs typeface="Cyrillic Bodoni"/>
                <a:sym typeface="Cyrillic Bodoni"/>
              </a:rPr>
              <a:t> of total produce may </a:t>
            </a:r>
            <a:r>
              <a:rPr lang="en-US" b="true" sz="4201" spc="29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lose optimal quality</a:t>
            </a:r>
          </a:p>
        </p:txBody>
      </p:sp>
      <p:sp>
        <p:nvSpPr>
          <p:cNvPr name="AutoShape 26" id="26"/>
          <p:cNvSpPr/>
          <p:nvPr/>
        </p:nvSpPr>
        <p:spPr>
          <a:xfrm>
            <a:off x="11366245" y="3997302"/>
            <a:ext cx="3443934" cy="440100"/>
          </a:xfrm>
          <a:prstGeom prst="line">
            <a:avLst/>
          </a:prstGeom>
          <a:ln cap="flat" w="85725">
            <a:gradFill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arrow" len="sm" w="med"/>
          </a:ln>
        </p:spPr>
      </p:sp>
      <p:grpSp>
        <p:nvGrpSpPr>
          <p:cNvPr name="Group 27" id="27"/>
          <p:cNvGrpSpPr/>
          <p:nvPr/>
        </p:nvGrpSpPr>
        <p:grpSpPr>
          <a:xfrm rot="0">
            <a:off x="11149830" y="7261051"/>
            <a:ext cx="3514904" cy="932699"/>
            <a:chOff x="0" y="0"/>
            <a:chExt cx="1109546" cy="29442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109546" cy="294424"/>
            </a:xfrm>
            <a:custGeom>
              <a:avLst/>
              <a:gdLst/>
              <a:ahLst/>
              <a:cxnLst/>
              <a:rect r="r" b="b" t="t" l="l"/>
              <a:pathLst>
                <a:path h="294424" w="1109546">
                  <a:moveTo>
                    <a:pt x="52862" y="0"/>
                  </a:moveTo>
                  <a:lnTo>
                    <a:pt x="1056684" y="0"/>
                  </a:lnTo>
                  <a:cubicBezTo>
                    <a:pt x="1070704" y="0"/>
                    <a:pt x="1084149" y="5569"/>
                    <a:pt x="1094063" y="15483"/>
                  </a:cubicBezTo>
                  <a:cubicBezTo>
                    <a:pt x="1103977" y="25397"/>
                    <a:pt x="1109546" y="38842"/>
                    <a:pt x="1109546" y="52862"/>
                  </a:cubicBezTo>
                  <a:lnTo>
                    <a:pt x="1109546" y="241562"/>
                  </a:lnTo>
                  <a:cubicBezTo>
                    <a:pt x="1109546" y="255582"/>
                    <a:pt x="1103977" y="269028"/>
                    <a:pt x="1094063" y="278941"/>
                  </a:cubicBezTo>
                  <a:cubicBezTo>
                    <a:pt x="1084149" y="288855"/>
                    <a:pt x="1070704" y="294424"/>
                    <a:pt x="1056684" y="294424"/>
                  </a:cubicBezTo>
                  <a:lnTo>
                    <a:pt x="52862" y="294424"/>
                  </a:lnTo>
                  <a:cubicBezTo>
                    <a:pt x="38842" y="294424"/>
                    <a:pt x="25397" y="288855"/>
                    <a:pt x="15483" y="278941"/>
                  </a:cubicBezTo>
                  <a:cubicBezTo>
                    <a:pt x="5569" y="269028"/>
                    <a:pt x="0" y="255582"/>
                    <a:pt x="0" y="241562"/>
                  </a:cubicBezTo>
                  <a:lnTo>
                    <a:pt x="0" y="52862"/>
                  </a:lnTo>
                  <a:cubicBezTo>
                    <a:pt x="0" y="38842"/>
                    <a:pt x="5569" y="25397"/>
                    <a:pt x="15483" y="15483"/>
                  </a:cubicBezTo>
                  <a:cubicBezTo>
                    <a:pt x="25397" y="5569"/>
                    <a:pt x="38842" y="0"/>
                    <a:pt x="5286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731919">
                    <a:alpha val="100000"/>
                  </a:srgbClr>
                </a:gs>
                <a:gs pos="100000">
                  <a:srgbClr val="E52B2B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1109546" cy="3515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1059062" y="7463470"/>
            <a:ext cx="3696441" cy="73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53"/>
              </a:lnSpc>
            </a:pPr>
            <a:r>
              <a:rPr lang="en-US" b="true" sz="3101" spc="21">
                <a:solidFill>
                  <a:srgbClr val="FFFFFF"/>
                </a:solidFill>
                <a:latin typeface="Cyrillic Bodoni Bold"/>
                <a:ea typeface="Cyrillic Bodoni Bold"/>
                <a:cs typeface="Cyrillic Bodoni Bold"/>
                <a:sym typeface="Cyrillic Bodoni Bold"/>
              </a:rPr>
              <a:t>Additional 10-15% freshness lost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408554" y="301176"/>
            <a:ext cx="2086961" cy="727524"/>
            <a:chOff x="0" y="0"/>
            <a:chExt cx="2782614" cy="97003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1035625" y="294634"/>
              <a:ext cx="1746989" cy="380765"/>
            </a:xfrm>
            <a:custGeom>
              <a:avLst/>
              <a:gdLst/>
              <a:ahLst/>
              <a:cxnLst/>
              <a:rect r="r" b="b" t="t" l="l"/>
              <a:pathLst>
                <a:path h="380765" w="1746989">
                  <a:moveTo>
                    <a:pt x="0" y="0"/>
                  </a:moveTo>
                  <a:lnTo>
                    <a:pt x="1746989" y="0"/>
                  </a:lnTo>
                  <a:lnTo>
                    <a:pt x="1746989" y="380765"/>
                  </a:lnTo>
                  <a:lnTo>
                    <a:pt x="0" y="3807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63462" r="0" b="-195348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73425" cy="970032"/>
            </a:xfrm>
            <a:custGeom>
              <a:avLst/>
              <a:gdLst/>
              <a:ahLst/>
              <a:cxnLst/>
              <a:rect r="r" b="b" t="t" l="l"/>
              <a:pathLst>
                <a:path h="970032" w="973425">
                  <a:moveTo>
                    <a:pt x="0" y="0"/>
                  </a:moveTo>
                  <a:lnTo>
                    <a:pt x="973425" y="0"/>
                  </a:lnTo>
                  <a:lnTo>
                    <a:pt x="973425" y="970032"/>
                  </a:lnTo>
                  <a:lnTo>
                    <a:pt x="0" y="970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22675" t="-7324" r="-25766" b="-41636"/>
              </a:stretch>
            </a:blipFill>
          </p:spPr>
        </p:sp>
      </p:grpSp>
      <p:sp>
        <p:nvSpPr>
          <p:cNvPr name="AutoShape 34" id="34"/>
          <p:cNvSpPr/>
          <p:nvPr/>
        </p:nvSpPr>
        <p:spPr>
          <a:xfrm flipH="true" flipV="true">
            <a:off x="5232720" y="3395284"/>
            <a:ext cx="1689034" cy="556253"/>
          </a:xfrm>
          <a:prstGeom prst="line">
            <a:avLst/>
          </a:prstGeom>
          <a:ln cap="flat" w="85725">
            <a:gradFill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5193295" y="5608686"/>
            <a:ext cx="2436661" cy="298451"/>
          </a:xfrm>
          <a:prstGeom prst="line">
            <a:avLst/>
          </a:prstGeom>
          <a:ln cap="flat" w="85725">
            <a:gradFill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arrow" len="sm" w="med"/>
          </a:ln>
        </p:spPr>
      </p:sp>
      <p:sp>
        <p:nvSpPr>
          <p:cNvPr name="AutoShape 36" id="36"/>
          <p:cNvSpPr/>
          <p:nvPr/>
        </p:nvSpPr>
        <p:spPr>
          <a:xfrm flipH="true">
            <a:off x="7761217" y="5907136"/>
            <a:ext cx="1468849" cy="1390067"/>
          </a:xfrm>
          <a:prstGeom prst="line">
            <a:avLst/>
          </a:prstGeom>
          <a:ln cap="flat" w="85725">
            <a:gradFill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arrow" len="sm" w="med"/>
          </a:ln>
        </p:spPr>
      </p:sp>
      <p:sp>
        <p:nvSpPr>
          <p:cNvPr name="AutoShape 37" id="37"/>
          <p:cNvSpPr/>
          <p:nvPr/>
        </p:nvSpPr>
        <p:spPr>
          <a:xfrm>
            <a:off x="9394340" y="5688587"/>
            <a:ext cx="2313777" cy="1599934"/>
          </a:xfrm>
          <a:prstGeom prst="line">
            <a:avLst/>
          </a:prstGeom>
          <a:ln cap="flat" w="85725">
            <a:gradFill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  <a:prstDash val="sys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DAG4N44BdhE</dc:identifier>
  <dcterms:modified xsi:type="dcterms:W3CDTF">2011-08-01T06:04:30Z</dcterms:modified>
  <cp:revision>1</cp:revision>
  <dc:title>Home</dc:title>
</cp:coreProperties>
</file>